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314" r:id="rId2"/>
    <p:sldId id="316" r:id="rId3"/>
    <p:sldId id="315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78" r:id="rId19"/>
    <p:sldId id="379" r:id="rId20"/>
    <p:sldId id="380" r:id="rId21"/>
    <p:sldId id="335" r:id="rId22"/>
    <p:sldId id="334" r:id="rId23"/>
    <p:sldId id="331" r:id="rId24"/>
    <p:sldId id="337" r:id="rId25"/>
    <p:sldId id="381" r:id="rId26"/>
    <p:sldId id="382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45" r:id="rId35"/>
    <p:sldId id="346" r:id="rId36"/>
    <p:sldId id="347" r:id="rId37"/>
    <p:sldId id="348" r:id="rId38"/>
    <p:sldId id="349" r:id="rId39"/>
    <p:sldId id="350" r:id="rId40"/>
    <p:sldId id="363" r:id="rId41"/>
    <p:sldId id="364" r:id="rId42"/>
    <p:sldId id="365" r:id="rId43"/>
    <p:sldId id="366" r:id="rId44"/>
    <p:sldId id="367" r:id="rId45"/>
    <p:sldId id="368" r:id="rId46"/>
    <p:sldId id="369" r:id="rId47"/>
    <p:sldId id="375" r:id="rId48"/>
    <p:sldId id="377" r:id="rId49"/>
    <p:sldId id="370" r:id="rId50"/>
    <p:sldId id="371" r:id="rId51"/>
    <p:sldId id="372" r:id="rId52"/>
    <p:sldId id="373" r:id="rId53"/>
    <p:sldId id="374" r:id="rId5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F9D258-83ED-46D8-B6E2-D77502E3659F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E71328-0D9B-4674-A9EA-E2E175791C8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6037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57FE-65E2-4144-991D-AE9ADC109B42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ADC91-34D8-436D-941A-02F33858EA4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DBCEE-CB17-447F-8621-294D8DE1EA91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18BCA-2BFA-48F6-9FC4-8E51B2EFAA4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4972-B1FF-4691-B6AC-AAE8E3449A6E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7717-D84D-45A8-8C6B-CACE3F549A8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Cím, tartalo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61D70-A12A-4240-A016-F28206D807B7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B1C19-1744-4B8F-A350-14C84699AF7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Cím és szöveg a tartalom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DC7F1-6600-45A8-AE68-16972522077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16263634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1B473-FC9D-4797-B0BB-E467DD75E79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79155429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Cím és tartalom a szöveg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66A74-E4E7-40B4-978E-89E9C603AA6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57198504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A7CB2-C2A7-462B-B28F-317BA12F4C34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BE175-DC8C-465D-8301-A744A54A3DA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6D2CA-A431-41B0-9664-10F6703BB55A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78D-B8A3-400D-862B-C3228857C4A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71EBD-FD7E-49D0-8648-0F65A0C4EA45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8CD9F-6F68-4921-9F92-128A41371B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162C-F071-44AD-8FA0-194392B89D9E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B6C3F-A453-4C55-9265-22B9CD252FD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4A7CA-A39F-4C4C-B903-75AF7233041C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762F6-3C70-45A7-9591-696956F0B90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0D8DF-D1B8-4B28-918A-990F350185A8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FEC7-0F67-4B49-BAD6-B1137221A24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1E2A7-4E5B-4123-8104-6CBC3C2DD141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59558-77FE-4411-866F-E26F4771B3C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3444-2898-4BFE-B662-FA5A89979317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37794-8CD1-40A6-8BF1-90DF1EAC2E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DE54E7-2E78-4EF2-B876-ED8A47A2DB76}" type="datetimeFigureOut">
              <a:rPr lang="hu-HU"/>
              <a:pPr>
                <a:defRPr/>
              </a:pPr>
              <a:t>2019.11.20.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0451E-31A2-4952-A256-1D3E9C1AFB8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5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0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6.pn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9.bin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IS-LM, AS-AD modell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Az áru és pénzpiac együttes egyensúlya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5121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63934-E74A-48CE-AC70-8F286ABFE624}" type="slidenum">
              <a:rPr lang="hu-HU" altLang="hu-HU"/>
              <a:pPr>
                <a:defRPr/>
              </a:pPr>
              <a:t>10</a:t>
            </a:fld>
            <a:endParaRPr lang="hu-HU" altLang="hu-HU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sz="4000" b="1" dirty="0"/>
              <a:t>A </a:t>
            </a:r>
            <a:r>
              <a:rPr lang="hu-HU" altLang="hu-HU" sz="4000" b="1" dirty="0" smtClean="0"/>
              <a:t>megtakarítási függvény</a:t>
            </a:r>
            <a:endParaRPr lang="hu-HU" altLang="hu-HU" sz="4000" b="1" dirty="0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hu-HU" altLang="hu-HU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megtakarítás</a:t>
            </a:r>
            <a:r>
              <a:rPr lang="hu-HU" altLang="hu-H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lvl="1">
              <a:defRPr/>
            </a:pPr>
            <a:r>
              <a:rPr lang="hu-HU" altLang="hu-H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megtakarítási függvény: a szándékolt megtakarítást mutatja a rendelkezésre álló reáljövedelem függvényében.</a:t>
            </a:r>
          </a:p>
        </p:txBody>
      </p:sp>
      <p:graphicFrame>
        <p:nvGraphicFramePr>
          <p:cNvPr id="25620" name="Object 20"/>
          <p:cNvGraphicFramePr>
            <a:graphicFrameLocks noGrp="1" noChangeAspect="1"/>
          </p:cNvGraphicFramePr>
          <p:nvPr>
            <p:ph sz="half" idx="2"/>
          </p:nvPr>
        </p:nvGraphicFramePr>
        <p:xfrm>
          <a:off x="1979613" y="3933825"/>
          <a:ext cx="498475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name="Egyenlet" r:id="rId3" imgW="1282700" imgH="203200" progId="Equation.3">
                  <p:embed/>
                </p:oleObj>
              </mc:Choice>
              <mc:Fallback>
                <p:oleObj name="Egyenlet" r:id="rId3" imgW="1282700" imgH="2032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933825"/>
                        <a:ext cx="4984750" cy="788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869595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7926B-BC3D-49F0-A7F6-98FC2BE1D0F4}" type="slidenum">
              <a:rPr lang="hu-HU" altLang="hu-HU"/>
              <a:pPr>
                <a:defRPr/>
              </a:pPr>
              <a:t>11</a:t>
            </a:fld>
            <a:endParaRPr lang="hu-HU" altLang="hu-HU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 és S kapcsolata</a:t>
            </a:r>
            <a:endParaRPr lang="hu-HU" altLang="hu-HU" sz="3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6687" name="Object 63"/>
          <p:cNvGraphicFramePr>
            <a:graphicFrameLocks noGrp="1" noChangeAspect="1"/>
          </p:cNvGraphicFramePr>
          <p:nvPr>
            <p:ph sz="half" idx="1"/>
          </p:nvPr>
        </p:nvGraphicFramePr>
        <p:xfrm>
          <a:off x="1539875" y="1916113"/>
          <a:ext cx="699928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0" name="Equation" r:id="rId3" imgW="2032000" imgH="228600" progId="Equation.3">
                  <p:embed/>
                </p:oleObj>
              </mc:Choice>
              <mc:Fallback>
                <p:oleObj name="Equation" r:id="rId3" imgW="2032000" imgH="228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1916113"/>
                        <a:ext cx="6999288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9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3141663"/>
            <a:ext cx="7772400" cy="2989262"/>
          </a:xfrm>
        </p:spPr>
        <p:txBody>
          <a:bodyPr/>
          <a:lstStyle/>
          <a:p>
            <a:r>
              <a:rPr lang="hu-HU" altLang="hu-HU" sz="2400" b="1" smtClean="0"/>
              <a:t>autonóm megtakarítás :</a:t>
            </a:r>
            <a:r>
              <a:rPr lang="hu-HU" altLang="hu-HU" sz="2400" smtClean="0"/>
              <a:t> autonóm fogyasztás ellentéte</a:t>
            </a:r>
          </a:p>
          <a:p>
            <a:endParaRPr lang="hu-HU" altLang="hu-HU" sz="2400" smtClean="0"/>
          </a:p>
          <a:p>
            <a:r>
              <a:rPr lang="hu-HU" altLang="hu-HU" sz="2400" b="1" smtClean="0"/>
              <a:t>megtakarítási határhajlandóság:</a:t>
            </a:r>
            <a:r>
              <a:rPr lang="hu-HU" altLang="hu-HU" sz="2400" smtClean="0"/>
              <a:t> megmutatja, hogy mennyivel nőnek a szándékolt megtakarítások, ha a tervezett jövedelem egy egységgel nő: </a:t>
            </a:r>
          </a:p>
        </p:txBody>
      </p:sp>
      <p:graphicFrame>
        <p:nvGraphicFramePr>
          <p:cNvPr id="26688" name="Object 64"/>
          <p:cNvGraphicFramePr>
            <a:graphicFrameLocks noChangeAspect="1"/>
          </p:cNvGraphicFramePr>
          <p:nvPr/>
        </p:nvGraphicFramePr>
        <p:xfrm>
          <a:off x="1338263" y="3573463"/>
          <a:ext cx="4032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1" name="Equation" r:id="rId5" imgW="177646" imgH="228402" progId="Equation.3">
                  <p:embed/>
                </p:oleObj>
              </mc:Choice>
              <mc:Fallback>
                <p:oleObj name="Equation" r:id="rId5" imgW="177646" imgH="2284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8263" y="3573463"/>
                        <a:ext cx="40322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89" name="Object 65"/>
          <p:cNvGraphicFramePr>
            <a:graphicFrameLocks noChangeAspect="1"/>
          </p:cNvGraphicFramePr>
          <p:nvPr/>
        </p:nvGraphicFramePr>
        <p:xfrm>
          <a:off x="1382713" y="5229225"/>
          <a:ext cx="14001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2" name="Equation" r:id="rId7" imgW="520248" imgH="177646" progId="Equation.3">
                  <p:embed/>
                </p:oleObj>
              </mc:Choice>
              <mc:Fallback>
                <p:oleObj name="Equation" r:id="rId7" imgW="520248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5229225"/>
                        <a:ext cx="1400175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378432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E0AFDF-575E-4E60-B9BD-9D3A922C2302}" type="slidenum">
              <a:rPr lang="hu-HU" altLang="hu-HU"/>
              <a:pPr>
                <a:defRPr/>
              </a:pPr>
              <a:t>12</a:t>
            </a:fld>
            <a:endParaRPr lang="hu-HU" altLang="hu-HU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sz="3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Fogyasztás </a:t>
            </a:r>
            <a:r>
              <a:rPr lang="hu-HU" altLang="hu-HU" sz="3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(C) és megtakarítás (S</a:t>
            </a:r>
            <a:r>
              <a:rPr lang="hu-HU" altLang="hu-HU" sz="3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kapcsolata</a:t>
            </a:r>
            <a:endParaRPr lang="hu-HU" altLang="hu-HU" sz="3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 altLang="hu-HU" smtClean="0"/>
              <a:t> 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22034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u-HU" altLang="hu-HU" sz="1100">
                <a:cs typeface="Times New Roman" pitchFamily="18" charset="0"/>
              </a:rPr>
              <a:t> </a:t>
            </a:r>
            <a:endParaRPr lang="hu-HU" altLang="hu-HU" sz="1400"/>
          </a:p>
          <a:p>
            <a:pPr eaLnBrk="0" hangingPunct="0"/>
            <a:r>
              <a:rPr lang="hu-HU" altLang="hu-HU" sz="1100">
                <a:cs typeface="Times New Roman" pitchFamily="18" charset="0"/>
              </a:rPr>
              <a:t>                                 	     </a:t>
            </a:r>
            <a:endParaRPr lang="hu-HU" altLang="hu-HU" sz="1400"/>
          </a:p>
          <a:p>
            <a:pPr eaLnBrk="0" hangingPunct="0"/>
            <a:endParaRPr lang="hu-HU" altLang="hu-HU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V="1">
            <a:off x="1476375" y="1700213"/>
            <a:ext cx="0" cy="515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1258888" y="5589588"/>
            <a:ext cx="7273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17095" name="Line 7"/>
          <p:cNvSpPr>
            <a:spLocks noChangeShapeType="1"/>
          </p:cNvSpPr>
          <p:nvPr/>
        </p:nvSpPr>
        <p:spPr bwMode="auto">
          <a:xfrm flipV="1">
            <a:off x="1475582" y="2294732"/>
            <a:ext cx="6337300" cy="24479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7096" name="Text Box 8"/>
          <p:cNvSpPr txBox="1">
            <a:spLocks noChangeArrowheads="1"/>
          </p:cNvSpPr>
          <p:nvPr/>
        </p:nvSpPr>
        <p:spPr bwMode="auto">
          <a:xfrm>
            <a:off x="684213" y="4292600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/>
              <a:t>C</a:t>
            </a:r>
            <a:r>
              <a:rPr lang="hu-HU" altLang="hu-HU" sz="1600" b="1" baseline="30000"/>
              <a:t>0</a:t>
            </a:r>
            <a:endParaRPr lang="hu-HU" altLang="hu-HU" sz="2400" b="1" baseline="30000"/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7308850" y="234950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/>
              <a:t>C(Y)</a:t>
            </a:r>
            <a:endParaRPr lang="hu-HU" altLang="hu-HU" sz="2400" b="1" baseline="-25000"/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7956550" y="4941888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/>
              <a:t>Y</a:t>
            </a:r>
            <a:endParaRPr lang="hu-HU" altLang="hu-HU" sz="2400" b="1" baseline="-25000"/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1619250" y="1844675"/>
            <a:ext cx="5746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/>
              <a:t>C, S</a:t>
            </a:r>
            <a:endParaRPr lang="hu-HU" altLang="hu-HU" sz="2400" b="1" baseline="-25000"/>
          </a:p>
        </p:txBody>
      </p:sp>
      <p:sp>
        <p:nvSpPr>
          <p:cNvPr id="217100" name="Line 12"/>
          <p:cNvSpPr>
            <a:spLocks noChangeShapeType="1"/>
          </p:cNvSpPr>
          <p:nvPr/>
        </p:nvSpPr>
        <p:spPr bwMode="auto">
          <a:xfrm flipV="1">
            <a:off x="1476375" y="2133600"/>
            <a:ext cx="4175125" cy="3455988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7101" name="Text Box 13"/>
          <p:cNvSpPr txBox="1">
            <a:spLocks noChangeArrowheads="1"/>
          </p:cNvSpPr>
          <p:nvPr/>
        </p:nvSpPr>
        <p:spPr bwMode="auto">
          <a:xfrm>
            <a:off x="2051050" y="2692400"/>
            <a:ext cx="2808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400" b="1"/>
              <a:t>C=Y</a:t>
            </a:r>
            <a:endParaRPr lang="hu-HU" altLang="hu-HU" sz="2400" b="1" baseline="-25000"/>
          </a:p>
        </p:txBody>
      </p:sp>
      <p:sp>
        <p:nvSpPr>
          <p:cNvPr id="217102" name="Line 14"/>
          <p:cNvSpPr>
            <a:spLocks noChangeShapeType="1"/>
          </p:cNvSpPr>
          <p:nvPr/>
        </p:nvSpPr>
        <p:spPr bwMode="auto">
          <a:xfrm>
            <a:off x="3419475" y="3933825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17103" name="Line 15"/>
          <p:cNvSpPr>
            <a:spLocks noChangeShapeType="1"/>
          </p:cNvSpPr>
          <p:nvPr/>
        </p:nvSpPr>
        <p:spPr bwMode="auto">
          <a:xfrm flipV="1">
            <a:off x="1331913" y="3933825"/>
            <a:ext cx="6337300" cy="2447925"/>
          </a:xfrm>
          <a:prstGeom prst="line">
            <a:avLst/>
          </a:prstGeom>
          <a:noFill/>
          <a:ln w="9525">
            <a:solidFill>
              <a:srgbClr val="15BD1D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7104" name="Text Box 16"/>
          <p:cNvSpPr txBox="1">
            <a:spLocks noChangeArrowheads="1"/>
          </p:cNvSpPr>
          <p:nvPr/>
        </p:nvSpPr>
        <p:spPr bwMode="auto">
          <a:xfrm>
            <a:off x="539750" y="6092825"/>
            <a:ext cx="79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400" b="1"/>
              <a:t>-C</a:t>
            </a:r>
            <a:r>
              <a:rPr lang="hu-HU" altLang="hu-HU" b="1" baseline="30000"/>
              <a:t>0</a:t>
            </a:r>
            <a:endParaRPr lang="hu-HU" altLang="hu-HU" sz="2400" b="1" baseline="30000"/>
          </a:p>
        </p:txBody>
      </p:sp>
      <p:sp>
        <p:nvSpPr>
          <p:cNvPr id="217105" name="Text Box 17"/>
          <p:cNvSpPr txBox="1">
            <a:spLocks noChangeArrowheads="1"/>
          </p:cNvSpPr>
          <p:nvPr/>
        </p:nvSpPr>
        <p:spPr bwMode="auto">
          <a:xfrm>
            <a:off x="7451725" y="414972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/>
              <a:t>S(Y)</a:t>
            </a:r>
            <a:endParaRPr lang="hu-HU" altLang="hu-HU" sz="2400" b="1" baseline="-25000"/>
          </a:p>
        </p:txBody>
      </p:sp>
      <p:sp>
        <p:nvSpPr>
          <p:cNvPr id="217106" name="Text Box 18"/>
          <p:cNvSpPr txBox="1">
            <a:spLocks noChangeArrowheads="1"/>
          </p:cNvSpPr>
          <p:nvPr/>
        </p:nvSpPr>
        <p:spPr bwMode="auto">
          <a:xfrm>
            <a:off x="1979613" y="5157788"/>
            <a:ext cx="863600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u-HU" altLang="hu-HU" sz="2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45</a:t>
            </a:r>
            <a:r>
              <a:rPr lang="en-US" altLang="hu-HU" sz="2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º</a:t>
            </a:r>
            <a:endParaRPr lang="en-US" altLang="hu-HU" sz="2000" b="1" baseline="-25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17107" name="Arc 19"/>
          <p:cNvSpPr>
            <a:spLocks/>
          </p:cNvSpPr>
          <p:nvPr/>
        </p:nvSpPr>
        <p:spPr bwMode="auto">
          <a:xfrm>
            <a:off x="2339975" y="4868863"/>
            <a:ext cx="431800" cy="720725"/>
          </a:xfrm>
          <a:custGeom>
            <a:avLst/>
            <a:gdLst>
              <a:gd name="T0" fmla="*/ 0 w 21600"/>
              <a:gd name="T1" fmla="*/ 0 h 21600"/>
              <a:gd name="T2" fmla="*/ 8632001 w 21600"/>
              <a:gd name="T3" fmla="*/ 24048357 h 21600"/>
              <a:gd name="T4" fmla="*/ 0 w 21600"/>
              <a:gd name="T5" fmla="*/ 2404835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3748" name="Szövegdoboz 1"/>
          <p:cNvSpPr txBox="1">
            <a:spLocks noChangeArrowheads="1"/>
          </p:cNvSpPr>
          <p:nvPr/>
        </p:nvSpPr>
        <p:spPr bwMode="auto">
          <a:xfrm>
            <a:off x="3105150" y="5461000"/>
            <a:ext cx="746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S=0</a:t>
            </a:r>
          </a:p>
        </p:txBody>
      </p:sp>
    </p:spTree>
    <p:extLst>
      <p:ext uri="{BB962C8B-B14F-4D97-AF65-F5344CB8AC3E}">
        <p14:creationId xmlns:p14="http://schemas.microsoft.com/office/powerpoint/2010/main" val="14423315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7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7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7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21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7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7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7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7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7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/>
      <p:bldP spid="217091" grpId="0" build="p" bldLvl="5"/>
      <p:bldP spid="217095" grpId="0" animBg="1"/>
      <p:bldP spid="217096" grpId="0"/>
      <p:bldP spid="217097" grpId="0"/>
      <p:bldP spid="217100" grpId="0" animBg="1"/>
      <p:bldP spid="217101" grpId="0"/>
      <p:bldP spid="217102" grpId="0" animBg="1"/>
      <p:bldP spid="217103" grpId="0" animBg="1"/>
      <p:bldP spid="217104" grpId="0"/>
      <p:bldP spid="217105" grpId="0"/>
      <p:bldP spid="217106" grpId="0"/>
      <p:bldP spid="21710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Beruházási kereslet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Akkor érdemes egy beruházást megvalósítani, ha az legalább akkora hozamot hoz, mint a kamatláb.</a:t>
            </a:r>
          </a:p>
          <a:p>
            <a:pPr eaLnBrk="1" hangingPunct="1"/>
            <a:r>
              <a:rPr lang="hu-HU" smtClean="0"/>
              <a:t>A beruházás várható hozama egy belső megtérülési ráta (IRR)</a:t>
            </a:r>
          </a:p>
        </p:txBody>
      </p:sp>
    </p:spTree>
    <p:extLst>
      <p:ext uri="{BB962C8B-B14F-4D97-AF65-F5344CB8AC3E}">
        <p14:creationId xmlns:p14="http://schemas.microsoft.com/office/powerpoint/2010/main" val="2234266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AC872-60AA-447C-AD02-F8662A32B1ED}" type="slidenum">
              <a:rPr lang="hu-HU"/>
              <a:pPr>
                <a:defRPr/>
              </a:pPr>
              <a:t>14</a:t>
            </a:fld>
            <a:endParaRPr lang="hu-HU"/>
          </a:p>
        </p:txBody>
      </p:sp>
      <p:sp>
        <p:nvSpPr>
          <p:cNvPr id="43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600" b="1" smtClean="0"/>
              <a:t>Beruházási kereslet (I)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400" dirty="0"/>
              <a:t>A beruházás alatt a továbbiakban bruttó beruházást értünk (pótló+bővítő)</a:t>
            </a:r>
            <a:r>
              <a:rPr lang="hu-HU" sz="2400" dirty="0">
                <a:sym typeface="Times New Roman" pitchFamily="18" charset="0"/>
              </a:rPr>
              <a:t>.</a:t>
            </a:r>
            <a:endParaRPr lang="hu-HU" sz="2400" dirty="0"/>
          </a:p>
          <a:p>
            <a:pPr eaLnBrk="1" hangingPunct="1">
              <a:defRPr/>
            </a:pPr>
            <a:r>
              <a:rPr lang="hu-HU" sz="2400" b="1" dirty="0"/>
              <a:t>A beruházási függvény:</a:t>
            </a:r>
            <a:r>
              <a:rPr lang="hu-HU" sz="2400" dirty="0"/>
              <a:t> a piaci kamatláb </a:t>
            </a:r>
            <a:r>
              <a:rPr lang="hu-H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(r),</a:t>
            </a:r>
            <a:r>
              <a:rPr lang="hu-HU" sz="2400" dirty="0" smtClean="0"/>
              <a:t> </a:t>
            </a:r>
            <a:r>
              <a:rPr lang="hu-HU" sz="2400" dirty="0"/>
              <a:t>és </a:t>
            </a:r>
            <a:r>
              <a:rPr lang="hu-HU" sz="2400" dirty="0" smtClean="0"/>
              <a:t>a profitvárakozások </a:t>
            </a:r>
            <a:r>
              <a:rPr lang="hu-H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l-GR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η</a:t>
            </a:r>
            <a:r>
              <a:rPr lang="hu-H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hu-HU" sz="2400" dirty="0"/>
              <a:t> </a:t>
            </a:r>
            <a:r>
              <a:rPr lang="hu-HU" sz="2400" dirty="0" smtClean="0"/>
              <a:t>függvénye (IRR). </a:t>
            </a:r>
            <a:endParaRPr lang="hu-H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artalom helye 1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hu-HU" sz="4400" b="1" i="1" smtClean="0">
                        <a:latin typeface="Cambria Math" panose="02040503050406030204" pitchFamily="18" charset="0"/>
                      </a:rPr>
                      <m:t>𝑰</m:t>
                    </m:r>
                    <m:r>
                      <a:rPr lang="hu-HU" sz="4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44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hu-HU" sz="4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sz="44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hu-HU" sz="4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hu-HU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𝜼</m:t>
                        </m:r>
                      </m:e>
                    </m:d>
                  </m:oMath>
                </a14:m>
                <a:endParaRPr lang="hu-HU" sz="4400" b="1" dirty="0" smtClean="0">
                  <a:ea typeface="Cambria Math" panose="02040503050406030204" pitchFamily="18" charset="0"/>
                </a:endParaRPr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2" name="Tartalom hely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138250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0B770-5CB9-4F13-A327-0F319A65F65B}" type="slidenum">
              <a:rPr lang="hu-HU"/>
              <a:pPr>
                <a:defRPr/>
              </a:pPr>
              <a:t>15</a:t>
            </a:fld>
            <a:endParaRPr lang="hu-HU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Javuló profitvárakozások</a:t>
            </a:r>
            <a:endParaRPr lang="hu-HU" sz="3000" b="1" dirty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77724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hu-HU" dirty="0" smtClean="0"/>
          </a:p>
        </p:txBody>
      </p:sp>
      <p:grpSp>
        <p:nvGrpSpPr>
          <p:cNvPr id="76804" name="Group 4"/>
          <p:cNvGrpSpPr>
            <a:grpSpLocks/>
          </p:cNvGrpSpPr>
          <p:nvPr/>
        </p:nvGrpSpPr>
        <p:grpSpPr bwMode="auto">
          <a:xfrm>
            <a:off x="2187042" y="1685924"/>
            <a:ext cx="5662228" cy="4086801"/>
            <a:chOff x="3674" y="9609"/>
            <a:chExt cx="4519" cy="4110"/>
          </a:xfrm>
        </p:grpSpPr>
        <p:sp>
          <p:nvSpPr>
            <p:cNvPr id="76809" name="Line 5"/>
            <p:cNvSpPr>
              <a:spLocks noChangeShapeType="1"/>
            </p:cNvSpPr>
            <p:nvPr/>
          </p:nvSpPr>
          <p:spPr bwMode="auto">
            <a:xfrm flipV="1">
              <a:off x="3907" y="9787"/>
              <a:ext cx="1" cy="35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6810" name="Line 6"/>
            <p:cNvSpPr>
              <a:spLocks noChangeShapeType="1"/>
            </p:cNvSpPr>
            <p:nvPr/>
          </p:nvSpPr>
          <p:spPr bwMode="auto">
            <a:xfrm>
              <a:off x="3907" y="13301"/>
              <a:ext cx="379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32455" name="Rectangle 7"/>
            <p:cNvSpPr>
              <a:spLocks noChangeArrowheads="1"/>
            </p:cNvSpPr>
            <p:nvPr/>
          </p:nvSpPr>
          <p:spPr bwMode="auto">
            <a:xfrm>
              <a:off x="3674" y="9609"/>
              <a:ext cx="350" cy="59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12700" tIns="12700" rIns="12700" bIns="12700"/>
            <a:lstStyle/>
            <a:p>
              <a:pPr>
                <a:defRPr/>
              </a:pPr>
              <a:r>
                <a:rPr lang="hu-HU" sz="2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I</a:t>
              </a:r>
              <a:endParaRPr lang="hu-HU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6812" name="Rectangle 8"/>
            <p:cNvSpPr>
              <a:spLocks noChangeArrowheads="1"/>
            </p:cNvSpPr>
            <p:nvPr/>
          </p:nvSpPr>
          <p:spPr bwMode="auto">
            <a:xfrm>
              <a:off x="7822" y="13225"/>
              <a:ext cx="37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r>
                <a:rPr lang="hu-HU" dirty="0">
                  <a:latin typeface="Times New Roman" pitchFamily="18" charset="0"/>
                </a:rPr>
                <a:t>r</a:t>
              </a:r>
              <a:endParaRPr lang="hu-HU" baseline="-25000" dirty="0">
                <a:latin typeface="Times New Roman" pitchFamily="18" charset="0"/>
              </a:endParaRPr>
            </a:p>
            <a:p>
              <a:endParaRPr lang="hu-HU" sz="2800" dirty="0">
                <a:latin typeface="Times New Roman" pitchFamily="18" charset="0"/>
              </a:endParaRPr>
            </a:p>
          </p:txBody>
        </p:sp>
        <p:sp>
          <p:nvSpPr>
            <p:cNvPr id="76813" name="Line 9"/>
            <p:cNvSpPr>
              <a:spLocks noChangeShapeType="1"/>
            </p:cNvSpPr>
            <p:nvPr/>
          </p:nvSpPr>
          <p:spPr bwMode="auto">
            <a:xfrm>
              <a:off x="4268" y="10833"/>
              <a:ext cx="1972" cy="216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6814" name="Line 10"/>
            <p:cNvSpPr>
              <a:spLocks noChangeShapeType="1"/>
            </p:cNvSpPr>
            <p:nvPr/>
          </p:nvSpPr>
          <p:spPr bwMode="auto">
            <a:xfrm>
              <a:off x="4984" y="10088"/>
              <a:ext cx="1972" cy="216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76819" name="Text Box 15"/>
            <p:cNvSpPr txBox="1">
              <a:spLocks noChangeArrowheads="1"/>
            </p:cNvSpPr>
            <p:nvPr/>
          </p:nvSpPr>
          <p:spPr bwMode="auto">
            <a:xfrm>
              <a:off x="6093" y="12586"/>
              <a:ext cx="840" cy="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hu-HU" sz="2000" dirty="0" smtClean="0"/>
                <a:t>I(r)</a:t>
              </a:r>
              <a:endParaRPr lang="hu-HU" sz="2000" dirty="0"/>
            </a:p>
          </p:txBody>
        </p:sp>
        <p:sp>
          <p:nvSpPr>
            <p:cNvPr id="76820" name="Text Box 16"/>
            <p:cNvSpPr txBox="1">
              <a:spLocks noChangeArrowheads="1"/>
            </p:cNvSpPr>
            <p:nvPr/>
          </p:nvSpPr>
          <p:spPr bwMode="auto">
            <a:xfrm>
              <a:off x="6786" y="11762"/>
              <a:ext cx="806" cy="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hu-HU" sz="2000" dirty="0"/>
                <a:t>I</a:t>
              </a:r>
              <a:r>
                <a:rPr lang="hu-HU" sz="2000" dirty="0" smtClean="0"/>
                <a:t>’(</a:t>
              </a:r>
              <a:r>
                <a:rPr lang="hu-HU" sz="2000" dirty="0"/>
                <a:t>r</a:t>
              </a:r>
              <a:r>
                <a:rPr lang="hu-HU" sz="2000" dirty="0" smtClean="0"/>
                <a:t>)</a:t>
              </a:r>
              <a:endParaRPr lang="hu-HU" sz="2000" dirty="0"/>
            </a:p>
          </p:txBody>
        </p:sp>
        <p:sp>
          <p:nvSpPr>
            <p:cNvPr id="76823" name="Line 19"/>
            <p:cNvSpPr>
              <a:spLocks noChangeShapeType="1"/>
            </p:cNvSpPr>
            <p:nvPr/>
          </p:nvSpPr>
          <p:spPr bwMode="auto">
            <a:xfrm>
              <a:off x="5126" y="11506"/>
              <a:ext cx="1032" cy="34"/>
            </a:xfrm>
            <a:prstGeom prst="line">
              <a:avLst/>
            </a:prstGeom>
            <a:noFill/>
            <a:ln w="76200">
              <a:solidFill>
                <a:srgbClr val="15BD1D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8177664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0" grpId="0"/>
      <p:bldP spid="232451" grpId="0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200" dirty="0" smtClean="0"/>
              <a:t>A lineáris beruházási függvény</a:t>
            </a:r>
          </a:p>
        </p:txBody>
      </p:sp>
      <p:sp>
        <p:nvSpPr>
          <p:cNvPr id="44054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l-GR" sz="3200" b="1" dirty="0" smtClean="0"/>
              <a:t>η</a:t>
            </a:r>
            <a:r>
              <a:rPr lang="hu-HU" sz="3200" b="1" dirty="0" smtClean="0"/>
              <a:t> legyen adott</a:t>
            </a:r>
          </a:p>
          <a:p>
            <a:pPr eaLnBrk="1" hangingPunct="1"/>
            <a:r>
              <a:rPr lang="hu-HU" sz="3200" b="1" dirty="0" smtClean="0"/>
              <a:t>I=</a:t>
            </a:r>
            <a:r>
              <a:rPr lang="hu-HU" sz="3200" dirty="0"/>
              <a:t> </a:t>
            </a:r>
            <a:r>
              <a:rPr lang="hu-HU" sz="3200" dirty="0" smtClean="0"/>
              <a:t>I</a:t>
            </a:r>
            <a:r>
              <a:rPr lang="hu-HU" sz="3200" baseline="-25000" dirty="0" smtClean="0"/>
              <a:t>0</a:t>
            </a:r>
            <a:r>
              <a:rPr lang="hu-HU" sz="3200" dirty="0" smtClean="0"/>
              <a:t>-ar</a:t>
            </a:r>
            <a:endParaRPr lang="hu-HU" sz="3200" b="1" dirty="0" smtClean="0"/>
          </a:p>
        </p:txBody>
      </p:sp>
      <p:sp>
        <p:nvSpPr>
          <p:cNvPr id="4405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12875"/>
            <a:ext cx="4316413" cy="5040313"/>
          </a:xfrm>
        </p:spPr>
        <p:txBody>
          <a:bodyPr/>
          <a:lstStyle/>
          <a:p>
            <a:pPr eaLnBrk="1" hangingPunct="1"/>
            <a:r>
              <a:rPr lang="hu-HU" sz="2600" dirty="0" smtClean="0"/>
              <a:t>I</a:t>
            </a:r>
            <a:r>
              <a:rPr lang="hu-HU" sz="2600" baseline="-25000" dirty="0" smtClean="0"/>
              <a:t>0</a:t>
            </a:r>
            <a:r>
              <a:rPr lang="hu-HU" sz="2600" dirty="0" smtClean="0"/>
              <a:t>: autonóm beruházás, a nulla kamatszinthez tartozó beruházás.</a:t>
            </a:r>
          </a:p>
          <a:p>
            <a:pPr eaLnBrk="1" hangingPunct="1"/>
            <a:r>
              <a:rPr lang="hu-HU" sz="2600" b="1" dirty="0" smtClean="0"/>
              <a:t>a</a:t>
            </a:r>
            <a:r>
              <a:rPr lang="hu-HU" sz="2600" dirty="0" smtClean="0"/>
              <a:t>: </a:t>
            </a:r>
            <a:r>
              <a:rPr lang="hu-HU" sz="2600" dirty="0" err="1" smtClean="0"/>
              <a:t>a</a:t>
            </a:r>
            <a:r>
              <a:rPr lang="hu-HU" sz="2600" dirty="0" smtClean="0"/>
              <a:t> beruházások kamatérzékenysége, megmutatja, hogy a kamatláb egy százalékpontos változás mennyivel változtatja meg a beruházási keresletet.</a:t>
            </a:r>
          </a:p>
        </p:txBody>
      </p:sp>
      <p:cxnSp>
        <p:nvCxnSpPr>
          <p:cNvPr id="3" name="Egyenes összekötő 2"/>
          <p:cNvCxnSpPr/>
          <p:nvPr/>
        </p:nvCxnSpPr>
        <p:spPr>
          <a:xfrm>
            <a:off x="755576" y="4077072"/>
            <a:ext cx="3240360" cy="19442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 flipV="1">
            <a:off x="755576" y="2708920"/>
            <a:ext cx="0" cy="3417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 flipV="1">
            <a:off x="746877" y="5992311"/>
            <a:ext cx="4176464" cy="104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457200" y="2708920"/>
            <a:ext cx="226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I</a:t>
            </a:r>
            <a:endParaRPr lang="hu-HU" sz="24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4814313" y="5877272"/>
            <a:ext cx="398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r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677529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800" smtClean="0"/>
              <a:t>Árupiaci egyensúly kétszereplős gazdaságban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A kamatláb legyen adott</a:t>
            </a:r>
          </a:p>
          <a:p>
            <a:pPr eaLnBrk="1" hangingPunct="1"/>
            <a:r>
              <a:rPr lang="hu-HU" dirty="0" smtClean="0"/>
              <a:t>A kamatláb meghatározza beruházási keresletet.</a:t>
            </a:r>
          </a:p>
          <a:p>
            <a:pPr eaLnBrk="1" hangingPunct="1"/>
            <a:r>
              <a:rPr lang="hu-HU" dirty="0" smtClean="0"/>
              <a:t>A beruházási kereslet független a jövedelemtől.</a:t>
            </a:r>
          </a:p>
          <a:p>
            <a:pPr eaLnBrk="1" hangingPunct="1"/>
            <a:r>
              <a:rPr lang="hu-HU" dirty="0" smtClean="0"/>
              <a:t>+ A fogyasztási függvény</a:t>
            </a:r>
          </a:p>
        </p:txBody>
      </p:sp>
    </p:spTree>
    <p:extLst>
      <p:ext uri="{BB962C8B-B14F-4D97-AF65-F5344CB8AC3E}">
        <p14:creationId xmlns:p14="http://schemas.microsoft.com/office/powerpoint/2010/main" val="151436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E0AFDF-575E-4E60-B9BD-9D3A922C2302}" type="slidenum">
              <a:rPr lang="hu-HU" altLang="hu-HU"/>
              <a:pPr>
                <a:defRPr/>
              </a:pPr>
              <a:t>18</a:t>
            </a:fld>
            <a:endParaRPr lang="hu-HU" altLang="hu-HU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sz="3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Az egyensúlyi jövedelem meghatározása</a:t>
            </a:r>
            <a:br>
              <a:rPr lang="hu-HU" altLang="hu-HU" sz="3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u-HU" altLang="hu-HU" sz="3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hu-HU" altLang="hu-HU" sz="3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kereslet (AD) által</a:t>
            </a:r>
            <a:endParaRPr lang="hu-HU" altLang="hu-HU" sz="3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 altLang="hu-HU" dirty="0" smtClean="0"/>
              <a:t> 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22034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u-HU" altLang="hu-HU" sz="1100">
                <a:cs typeface="Times New Roman" pitchFamily="18" charset="0"/>
              </a:rPr>
              <a:t> </a:t>
            </a:r>
            <a:endParaRPr lang="hu-HU" altLang="hu-HU" sz="1400"/>
          </a:p>
          <a:p>
            <a:pPr eaLnBrk="0" hangingPunct="0"/>
            <a:r>
              <a:rPr lang="hu-HU" altLang="hu-HU" sz="1100">
                <a:cs typeface="Times New Roman" pitchFamily="18" charset="0"/>
              </a:rPr>
              <a:t>                                 	     </a:t>
            </a:r>
            <a:endParaRPr lang="hu-HU" altLang="hu-HU" sz="1400"/>
          </a:p>
          <a:p>
            <a:pPr eaLnBrk="0" hangingPunct="0"/>
            <a:endParaRPr lang="hu-HU" altLang="hu-HU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V="1">
            <a:off x="1476375" y="1700213"/>
            <a:ext cx="0" cy="515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1258888" y="5589588"/>
            <a:ext cx="7273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17095" name="Line 7"/>
          <p:cNvSpPr>
            <a:spLocks noChangeShapeType="1"/>
          </p:cNvSpPr>
          <p:nvPr/>
        </p:nvSpPr>
        <p:spPr bwMode="auto">
          <a:xfrm flipV="1">
            <a:off x="1506635" y="1638373"/>
            <a:ext cx="6337300" cy="24479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7096" name="Text Box 8"/>
          <p:cNvSpPr txBox="1">
            <a:spLocks noChangeArrowheads="1"/>
          </p:cNvSpPr>
          <p:nvPr/>
        </p:nvSpPr>
        <p:spPr bwMode="auto">
          <a:xfrm>
            <a:off x="684213" y="4292600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/>
              <a:t>C</a:t>
            </a:r>
            <a:r>
              <a:rPr lang="hu-HU" altLang="hu-HU" sz="1600" b="1" baseline="30000"/>
              <a:t>0</a:t>
            </a:r>
            <a:endParaRPr lang="hu-HU" altLang="hu-HU" sz="2400" b="1" baseline="30000"/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7308850" y="234950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/>
              <a:t>C(Y)</a:t>
            </a:r>
            <a:endParaRPr lang="hu-HU" altLang="hu-HU" sz="2400" b="1" baseline="-25000"/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8530431" y="5360988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 dirty="0"/>
              <a:t>Y</a:t>
            </a:r>
            <a:endParaRPr lang="hu-HU" altLang="hu-HU" sz="2400" b="1" baseline="-25000" dirty="0"/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1206971" y="1275556"/>
            <a:ext cx="8440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 dirty="0" smtClean="0"/>
              <a:t>AD</a:t>
            </a:r>
            <a:endParaRPr lang="hu-HU" altLang="hu-HU" sz="2400" b="1" baseline="-25000" dirty="0"/>
          </a:p>
        </p:txBody>
      </p:sp>
      <p:sp>
        <p:nvSpPr>
          <p:cNvPr id="217100" name="Line 12"/>
          <p:cNvSpPr>
            <a:spLocks noChangeShapeType="1"/>
          </p:cNvSpPr>
          <p:nvPr/>
        </p:nvSpPr>
        <p:spPr bwMode="auto">
          <a:xfrm flipV="1">
            <a:off x="1476375" y="2133600"/>
            <a:ext cx="4175125" cy="3455988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7101" name="Text Box 13"/>
          <p:cNvSpPr txBox="1">
            <a:spLocks noChangeArrowheads="1"/>
          </p:cNvSpPr>
          <p:nvPr/>
        </p:nvSpPr>
        <p:spPr bwMode="auto">
          <a:xfrm>
            <a:off x="4017289" y="2375198"/>
            <a:ext cx="1368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400" b="1" dirty="0" smtClean="0"/>
              <a:t>AD=Y</a:t>
            </a:r>
            <a:endParaRPr lang="hu-HU" altLang="hu-HU" sz="2400" b="1" baseline="-25000" dirty="0"/>
          </a:p>
        </p:txBody>
      </p:sp>
      <p:sp>
        <p:nvSpPr>
          <p:cNvPr id="217102" name="Line 14"/>
          <p:cNvSpPr>
            <a:spLocks noChangeShapeType="1"/>
          </p:cNvSpPr>
          <p:nvPr/>
        </p:nvSpPr>
        <p:spPr bwMode="auto">
          <a:xfrm>
            <a:off x="4902271" y="2836863"/>
            <a:ext cx="41205" cy="279868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17103" name="Line 15"/>
          <p:cNvSpPr>
            <a:spLocks noChangeShapeType="1"/>
          </p:cNvSpPr>
          <p:nvPr/>
        </p:nvSpPr>
        <p:spPr bwMode="auto">
          <a:xfrm flipV="1">
            <a:off x="1458959" y="2354324"/>
            <a:ext cx="6337300" cy="2447925"/>
          </a:xfrm>
          <a:prstGeom prst="line">
            <a:avLst/>
          </a:prstGeom>
          <a:noFill/>
          <a:ln w="9525">
            <a:solidFill>
              <a:srgbClr val="15BD1D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7104" name="Text Box 16"/>
          <p:cNvSpPr txBox="1">
            <a:spLocks noChangeArrowheads="1"/>
          </p:cNvSpPr>
          <p:nvPr/>
        </p:nvSpPr>
        <p:spPr bwMode="auto">
          <a:xfrm>
            <a:off x="4592591" y="5670477"/>
            <a:ext cx="790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400" b="1" dirty="0"/>
              <a:t>Y</a:t>
            </a:r>
            <a:r>
              <a:rPr lang="hu-HU" altLang="hu-HU" b="1" baseline="30000" dirty="0" smtClean="0"/>
              <a:t>0</a:t>
            </a:r>
            <a:endParaRPr lang="hu-HU" altLang="hu-HU" sz="2400" b="1" baseline="30000" dirty="0"/>
          </a:p>
        </p:txBody>
      </p:sp>
      <p:sp>
        <p:nvSpPr>
          <p:cNvPr id="217105" name="Text Box 17"/>
          <p:cNvSpPr txBox="1">
            <a:spLocks noChangeArrowheads="1"/>
          </p:cNvSpPr>
          <p:nvPr/>
        </p:nvSpPr>
        <p:spPr bwMode="auto">
          <a:xfrm>
            <a:off x="7092280" y="1221583"/>
            <a:ext cx="12644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 dirty="0" smtClean="0"/>
              <a:t>C+I</a:t>
            </a:r>
            <a:endParaRPr lang="hu-HU" altLang="hu-HU" sz="2400" b="1" baseline="-25000" dirty="0"/>
          </a:p>
        </p:txBody>
      </p:sp>
      <p:sp>
        <p:nvSpPr>
          <p:cNvPr id="217106" name="Text Box 18"/>
          <p:cNvSpPr txBox="1">
            <a:spLocks noChangeArrowheads="1"/>
          </p:cNvSpPr>
          <p:nvPr/>
        </p:nvSpPr>
        <p:spPr bwMode="auto">
          <a:xfrm>
            <a:off x="1979613" y="5157788"/>
            <a:ext cx="863600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u-HU" altLang="hu-HU" sz="2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45</a:t>
            </a:r>
            <a:r>
              <a:rPr lang="en-US" altLang="hu-HU" sz="2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º</a:t>
            </a:r>
            <a:endParaRPr lang="en-US" altLang="hu-HU" sz="2000" b="1" baseline="-25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17107" name="Arc 19"/>
          <p:cNvSpPr>
            <a:spLocks/>
          </p:cNvSpPr>
          <p:nvPr/>
        </p:nvSpPr>
        <p:spPr bwMode="auto">
          <a:xfrm>
            <a:off x="2339975" y="4868863"/>
            <a:ext cx="431800" cy="720725"/>
          </a:xfrm>
          <a:custGeom>
            <a:avLst/>
            <a:gdLst>
              <a:gd name="T0" fmla="*/ 0 w 21600"/>
              <a:gd name="T1" fmla="*/ 0 h 21600"/>
              <a:gd name="T2" fmla="*/ 8632001 w 21600"/>
              <a:gd name="T3" fmla="*/ 24048357 h 21600"/>
              <a:gd name="T4" fmla="*/ 0 w 21600"/>
              <a:gd name="T5" fmla="*/ 2404835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cxnSp>
        <p:nvCxnSpPr>
          <p:cNvPr id="3" name="Egyenes összekötő 2"/>
          <p:cNvCxnSpPr/>
          <p:nvPr/>
        </p:nvCxnSpPr>
        <p:spPr>
          <a:xfrm>
            <a:off x="1458959" y="4995923"/>
            <a:ext cx="614675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zövegdoboz 3"/>
          <p:cNvSpPr txBox="1"/>
          <p:nvPr/>
        </p:nvSpPr>
        <p:spPr>
          <a:xfrm>
            <a:off x="7710559" y="4858029"/>
            <a:ext cx="556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I</a:t>
            </a:r>
          </a:p>
          <a:p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29823510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7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7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7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21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7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7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7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7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7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/>
      <p:bldP spid="217091" grpId="0" build="p" bldLvl="5"/>
      <p:bldP spid="217095" grpId="0" animBg="1"/>
      <p:bldP spid="217096" grpId="0"/>
      <p:bldP spid="217097" grpId="0"/>
      <p:bldP spid="217100" grpId="0" animBg="1"/>
      <p:bldP spid="217101" grpId="0"/>
      <p:bldP spid="217102" grpId="0" animBg="1"/>
      <p:bldP spid="217103" grpId="0" animBg="1"/>
      <p:bldP spid="217104" grpId="0"/>
      <p:bldP spid="217105" grpId="0"/>
      <p:bldP spid="217106" grpId="0"/>
      <p:bldP spid="21710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E0AFDF-575E-4E60-B9BD-9D3A922C2302}" type="slidenum">
              <a:rPr lang="hu-HU" altLang="hu-HU"/>
              <a:pPr>
                <a:defRPr/>
              </a:pPr>
              <a:t>19</a:t>
            </a:fld>
            <a:endParaRPr lang="hu-HU" altLang="hu-HU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sz="3000" b="1" dirty="0" smtClean="0"/>
              <a:t>A kereslet növelése (pl. </a:t>
            </a:r>
            <a:r>
              <a:rPr lang="el-GR" altLang="hu-HU" sz="3000" b="1" dirty="0" smtClean="0"/>
              <a:t>Δ</a:t>
            </a:r>
            <a:r>
              <a:rPr lang="hu-HU" altLang="hu-HU" sz="3000" b="1" dirty="0"/>
              <a:t>I</a:t>
            </a:r>
            <a:r>
              <a:rPr lang="hu-HU" altLang="hu-HU" sz="3000" b="1" dirty="0" smtClean="0"/>
              <a:t>)</a:t>
            </a:r>
            <a:endParaRPr lang="hu-HU" altLang="hu-HU" sz="3000" b="1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 altLang="hu-HU" dirty="0" smtClean="0"/>
              <a:t> 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22034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u-HU" altLang="hu-HU" sz="1100">
                <a:cs typeface="Times New Roman" pitchFamily="18" charset="0"/>
              </a:rPr>
              <a:t> </a:t>
            </a:r>
            <a:endParaRPr lang="hu-HU" altLang="hu-HU" sz="1400"/>
          </a:p>
          <a:p>
            <a:pPr eaLnBrk="0" hangingPunct="0"/>
            <a:r>
              <a:rPr lang="hu-HU" altLang="hu-HU" sz="1100">
                <a:cs typeface="Times New Roman" pitchFamily="18" charset="0"/>
              </a:rPr>
              <a:t>                                 	     </a:t>
            </a:r>
            <a:endParaRPr lang="hu-HU" altLang="hu-HU" sz="1400"/>
          </a:p>
          <a:p>
            <a:pPr eaLnBrk="0" hangingPunct="0"/>
            <a:endParaRPr lang="hu-HU" altLang="hu-HU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V="1">
            <a:off x="1476375" y="1700213"/>
            <a:ext cx="0" cy="515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1258888" y="5589588"/>
            <a:ext cx="7273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17095" name="Line 7"/>
          <p:cNvSpPr>
            <a:spLocks noChangeShapeType="1"/>
          </p:cNvSpPr>
          <p:nvPr/>
        </p:nvSpPr>
        <p:spPr bwMode="auto">
          <a:xfrm flipV="1">
            <a:off x="1506635" y="1638373"/>
            <a:ext cx="6337300" cy="24479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7308850" y="2287710"/>
            <a:ext cx="1472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 dirty="0" smtClean="0"/>
              <a:t>C+I</a:t>
            </a:r>
            <a:endParaRPr lang="hu-HU" altLang="hu-HU" sz="2400" b="1" baseline="-25000" dirty="0"/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8530431" y="5360988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 dirty="0"/>
              <a:t>Y</a:t>
            </a:r>
            <a:endParaRPr lang="hu-HU" altLang="hu-HU" sz="2400" b="1" baseline="-25000" dirty="0"/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1206971" y="1275556"/>
            <a:ext cx="8440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 dirty="0" smtClean="0"/>
              <a:t>AD</a:t>
            </a:r>
            <a:endParaRPr lang="hu-HU" altLang="hu-HU" sz="2400" b="1" baseline="-25000" dirty="0"/>
          </a:p>
        </p:txBody>
      </p:sp>
      <p:sp>
        <p:nvSpPr>
          <p:cNvPr id="217100" name="Line 12"/>
          <p:cNvSpPr>
            <a:spLocks noChangeShapeType="1"/>
          </p:cNvSpPr>
          <p:nvPr/>
        </p:nvSpPr>
        <p:spPr bwMode="auto">
          <a:xfrm flipV="1">
            <a:off x="1476375" y="2133600"/>
            <a:ext cx="4175125" cy="3455988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7101" name="Text Box 13"/>
          <p:cNvSpPr txBox="1">
            <a:spLocks noChangeArrowheads="1"/>
          </p:cNvSpPr>
          <p:nvPr/>
        </p:nvSpPr>
        <p:spPr bwMode="auto">
          <a:xfrm>
            <a:off x="4017289" y="2375198"/>
            <a:ext cx="1368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400" b="1" dirty="0" smtClean="0"/>
              <a:t>AD=Y</a:t>
            </a:r>
            <a:endParaRPr lang="hu-HU" altLang="hu-HU" sz="2400" b="1" baseline="-25000" dirty="0"/>
          </a:p>
        </p:txBody>
      </p:sp>
      <p:sp>
        <p:nvSpPr>
          <p:cNvPr id="217102" name="Line 14"/>
          <p:cNvSpPr>
            <a:spLocks noChangeShapeType="1"/>
          </p:cNvSpPr>
          <p:nvPr/>
        </p:nvSpPr>
        <p:spPr bwMode="auto">
          <a:xfrm>
            <a:off x="4902271" y="2836863"/>
            <a:ext cx="41205" cy="279868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17103" name="Line 15"/>
          <p:cNvSpPr>
            <a:spLocks noChangeShapeType="1"/>
          </p:cNvSpPr>
          <p:nvPr/>
        </p:nvSpPr>
        <p:spPr bwMode="auto">
          <a:xfrm flipV="1">
            <a:off x="1444228" y="2190105"/>
            <a:ext cx="6337300" cy="2447925"/>
          </a:xfrm>
          <a:prstGeom prst="line">
            <a:avLst/>
          </a:prstGeom>
          <a:noFill/>
          <a:ln w="9525">
            <a:solidFill>
              <a:srgbClr val="15BD1D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7104" name="Text Box 16"/>
          <p:cNvSpPr txBox="1">
            <a:spLocks noChangeArrowheads="1"/>
          </p:cNvSpPr>
          <p:nvPr/>
        </p:nvSpPr>
        <p:spPr bwMode="auto">
          <a:xfrm>
            <a:off x="4592591" y="5677469"/>
            <a:ext cx="757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400" b="1" dirty="0" smtClean="0"/>
              <a:t>Y</a:t>
            </a:r>
            <a:r>
              <a:rPr lang="hu-HU" altLang="hu-HU" b="1" baseline="30000" dirty="0"/>
              <a:t>1</a:t>
            </a:r>
            <a:endParaRPr lang="hu-HU" altLang="hu-HU" sz="2400" b="1" baseline="30000" dirty="0"/>
          </a:p>
        </p:txBody>
      </p:sp>
      <p:sp>
        <p:nvSpPr>
          <p:cNvPr id="217105" name="Text Box 17"/>
          <p:cNvSpPr txBox="1">
            <a:spLocks noChangeArrowheads="1"/>
          </p:cNvSpPr>
          <p:nvPr/>
        </p:nvSpPr>
        <p:spPr bwMode="auto">
          <a:xfrm>
            <a:off x="6876256" y="1286495"/>
            <a:ext cx="18105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 dirty="0" smtClean="0"/>
              <a:t>C+I+</a:t>
            </a:r>
            <a:r>
              <a:rPr lang="el-GR" altLang="hu-H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Δ</a:t>
            </a:r>
            <a:r>
              <a:rPr lang="hu-HU" altLang="hu-H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endParaRPr lang="hu-HU" altLang="hu-HU" sz="2400" b="1" baseline="-25000" dirty="0"/>
          </a:p>
        </p:txBody>
      </p:sp>
      <p:sp>
        <p:nvSpPr>
          <p:cNvPr id="217106" name="Text Box 18"/>
          <p:cNvSpPr txBox="1">
            <a:spLocks noChangeArrowheads="1"/>
          </p:cNvSpPr>
          <p:nvPr/>
        </p:nvSpPr>
        <p:spPr bwMode="auto">
          <a:xfrm>
            <a:off x="1979613" y="5157788"/>
            <a:ext cx="863600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u-HU" altLang="hu-HU" sz="2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45</a:t>
            </a:r>
            <a:r>
              <a:rPr lang="en-US" altLang="hu-HU" sz="2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º</a:t>
            </a:r>
            <a:endParaRPr lang="en-US" altLang="hu-HU" sz="2000" b="1" baseline="-25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17107" name="Arc 19"/>
          <p:cNvSpPr>
            <a:spLocks/>
          </p:cNvSpPr>
          <p:nvPr/>
        </p:nvSpPr>
        <p:spPr bwMode="auto">
          <a:xfrm>
            <a:off x="2339975" y="4868863"/>
            <a:ext cx="431800" cy="720725"/>
          </a:xfrm>
          <a:custGeom>
            <a:avLst/>
            <a:gdLst>
              <a:gd name="T0" fmla="*/ 0 w 21600"/>
              <a:gd name="T1" fmla="*/ 0 h 21600"/>
              <a:gd name="T2" fmla="*/ 8632001 w 21600"/>
              <a:gd name="T3" fmla="*/ 24048357 h 21600"/>
              <a:gd name="T4" fmla="*/ 0 w 21600"/>
              <a:gd name="T5" fmla="*/ 2404835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7682995" y="5128975"/>
            <a:ext cx="75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hu-H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Δ </a:t>
            </a:r>
            <a:r>
              <a:rPr lang="hu-HU" altLang="hu-HU" b="1" dirty="0"/>
              <a:t>I</a:t>
            </a:r>
            <a:endParaRPr lang="hu-HU" b="1" dirty="0"/>
          </a:p>
        </p:txBody>
      </p:sp>
      <p:cxnSp>
        <p:nvCxnSpPr>
          <p:cNvPr id="25" name="Egyenes összekötő 24"/>
          <p:cNvCxnSpPr/>
          <p:nvPr/>
        </p:nvCxnSpPr>
        <p:spPr>
          <a:xfrm>
            <a:off x="1498623" y="5157788"/>
            <a:ext cx="614675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Line 14"/>
          <p:cNvSpPr>
            <a:spLocks noChangeShapeType="1"/>
          </p:cNvSpPr>
          <p:nvPr/>
        </p:nvSpPr>
        <p:spPr bwMode="auto">
          <a:xfrm>
            <a:off x="3684565" y="3789040"/>
            <a:ext cx="5673" cy="179436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3300901" y="5681574"/>
            <a:ext cx="757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400" b="1" dirty="0"/>
              <a:t>Y</a:t>
            </a:r>
            <a:r>
              <a:rPr lang="hu-HU" altLang="hu-HU" b="1" baseline="30000" dirty="0" smtClean="0"/>
              <a:t>0</a:t>
            </a:r>
            <a:endParaRPr lang="hu-HU" altLang="hu-HU" sz="2400" b="1" baseline="30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5868144" y="3436885"/>
            <a:ext cx="27547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</a:t>
            </a:r>
            <a:r>
              <a:rPr lang="hu-HU" alt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I&lt;</a:t>
            </a:r>
            <a:r>
              <a:rPr lang="el-GR" alt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</a:t>
            </a:r>
            <a:r>
              <a:rPr lang="hu-HU" alt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endParaRPr lang="hu-HU" altLang="hu-HU" sz="3200" b="1" baseline="-250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hu-HU" altLang="hu-HU" b="1" baseline="-25000" dirty="0"/>
          </a:p>
        </p:txBody>
      </p:sp>
    </p:spTree>
    <p:extLst>
      <p:ext uri="{BB962C8B-B14F-4D97-AF65-F5344CB8AC3E}">
        <p14:creationId xmlns:p14="http://schemas.microsoft.com/office/powerpoint/2010/main" val="31068576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7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7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21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7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7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7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17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7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/>
      <p:bldP spid="217091" grpId="0" build="p" bldLvl="5"/>
      <p:bldP spid="217095" grpId="0" animBg="1"/>
      <p:bldP spid="217097" grpId="0"/>
      <p:bldP spid="217100" grpId="0" animBg="1"/>
      <p:bldP spid="217101" grpId="0"/>
      <p:bldP spid="217102" grpId="0" animBg="1"/>
      <p:bldP spid="217103" grpId="0" animBg="1"/>
      <p:bldP spid="217104" grpId="0"/>
      <p:bldP spid="217105" grpId="0"/>
      <p:bldP spid="217106" grpId="0"/>
      <p:bldP spid="217107" grpId="0" animBg="1"/>
      <p:bldP spid="24" grpId="0" animBg="1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Neoklasszikus és keynesi modell</a:t>
            </a:r>
          </a:p>
        </p:txBody>
      </p:sp>
      <p:sp>
        <p:nvSpPr>
          <p:cNvPr id="63490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Neoklasszikusok</a:t>
            </a:r>
          </a:p>
        </p:txBody>
      </p:sp>
      <p:sp>
        <p:nvSpPr>
          <p:cNvPr id="63491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kínálat (AS) határozza meg a keresletet (AD)</a:t>
            </a:r>
          </a:p>
          <a:p>
            <a:pPr eaLnBrk="1" hangingPunct="1"/>
            <a:r>
              <a:rPr lang="hu-HU" smtClean="0"/>
              <a:t>Say-törvény: a kínálat megteremti saját keresletét</a:t>
            </a:r>
          </a:p>
          <a:p>
            <a:pPr eaLnBrk="1" hangingPunct="1"/>
            <a:r>
              <a:rPr lang="hu-HU" smtClean="0"/>
              <a:t>A megtakarítás határozza meg a beruházást</a:t>
            </a:r>
          </a:p>
          <a:p>
            <a:pPr eaLnBrk="1" hangingPunct="1"/>
            <a:r>
              <a:rPr lang="hu-HU" smtClean="0"/>
              <a:t>Az állam ne avatkozzon be!</a:t>
            </a:r>
          </a:p>
        </p:txBody>
      </p:sp>
      <p:sp>
        <p:nvSpPr>
          <p:cNvPr id="63492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hu-HU" smtClean="0"/>
              <a:t>Keynes</a:t>
            </a:r>
          </a:p>
        </p:txBody>
      </p:sp>
      <p:sp>
        <p:nvSpPr>
          <p:cNvPr id="63493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kereslet (AD) határozza meg a kínálatot (AS) </a:t>
            </a:r>
          </a:p>
          <a:p>
            <a:pPr eaLnBrk="1" hangingPunct="1"/>
            <a:r>
              <a:rPr lang="hu-HU" smtClean="0"/>
              <a:t>Eladatlan (vagy meg nem termelt) áru és elköltetlen pénz áll egymással szemben</a:t>
            </a:r>
          </a:p>
          <a:p>
            <a:pPr eaLnBrk="1" hangingPunct="1"/>
            <a:r>
              <a:rPr lang="hu-HU" smtClean="0"/>
              <a:t>A beruházás határozza meg a megtakarítást</a:t>
            </a:r>
          </a:p>
          <a:p>
            <a:pPr eaLnBrk="1" hangingPunct="1"/>
            <a:r>
              <a:rPr lang="hu-HU" smtClean="0"/>
              <a:t>Állami keresletösztönzés!</a:t>
            </a:r>
          </a:p>
        </p:txBody>
      </p:sp>
    </p:spTree>
    <p:extLst>
      <p:ext uri="{BB962C8B-B14F-4D97-AF65-F5344CB8AC3E}">
        <p14:creationId xmlns:p14="http://schemas.microsoft.com/office/powerpoint/2010/main" val="347135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Multiplikátor hatás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l-GR" altLang="hu-HU" b="1" dirty="0" smtClean="0">
                    <a:effectLst/>
                  </a:rPr>
                  <a:t>Δ</a:t>
                </a:r>
                <a:r>
                  <a:rPr lang="hu-HU" altLang="hu-HU" b="1" dirty="0">
                    <a:effectLst/>
                  </a:rPr>
                  <a:t>Y</a:t>
                </a:r>
                <a:r>
                  <a:rPr lang="hu-HU" altLang="hu-HU" b="1" dirty="0" smtClean="0">
                    <a:effectLst/>
                  </a:rPr>
                  <a:t> tehát nagyobb mint </a:t>
                </a:r>
                <a:r>
                  <a:rPr lang="hu-HU" altLang="hu-HU" b="1" baseline="-25000" dirty="0" smtClean="0">
                    <a:effectLst/>
                  </a:rPr>
                  <a:t> </a:t>
                </a:r>
                <a:r>
                  <a:rPr lang="el-GR" altLang="hu-HU" b="1" dirty="0" smtClean="0">
                    <a:effectLst/>
                  </a:rPr>
                  <a:t>Δ</a:t>
                </a:r>
                <a:r>
                  <a:rPr lang="hu-HU" altLang="hu-HU" b="1" dirty="0"/>
                  <a:t>I</a:t>
                </a:r>
                <a:endParaRPr lang="hu-HU" altLang="hu-HU" b="1" dirty="0" smtClean="0">
                  <a:effectLst/>
                </a:endParaRPr>
              </a:p>
              <a:p>
                <a:endParaRPr lang="hu-HU" altLang="hu-HU" b="1" baseline="-25000" dirty="0">
                  <a:effectLst/>
                </a:endParaRPr>
              </a:p>
              <a:p>
                <a:r>
                  <a:rPr lang="hu-HU" altLang="hu-HU" sz="4800" b="1" baseline="-25000" dirty="0" smtClean="0">
                    <a:effectLst/>
                  </a:rPr>
                  <a:t>A kezdeti keresleti többlet saját nagyságának többszörösével növeli a jövedelmet</a:t>
                </a:r>
              </a:p>
              <a:p>
                <a:endParaRPr lang="hu-HU" altLang="hu-HU" sz="4800" b="1" baseline="-25000" dirty="0" smtClean="0">
                  <a:effectLst/>
                </a:endParaRPr>
              </a:p>
              <a:p>
                <a:r>
                  <a:rPr lang="el-GR" altLang="hu-HU" sz="3600" b="1" dirty="0">
                    <a:effectLst/>
                  </a:rPr>
                  <a:t>Δ</a:t>
                </a:r>
                <a:r>
                  <a:rPr lang="hu-HU" altLang="hu-HU" sz="3600" b="1" dirty="0" smtClean="0">
                    <a:effectLst/>
                  </a:rPr>
                  <a:t>Y=</a:t>
                </a:r>
                <a:r>
                  <a:rPr lang="el-GR" altLang="hu-HU" sz="3600" b="1" dirty="0">
                    <a:effectLst/>
                  </a:rPr>
                  <a:t> </a:t>
                </a:r>
                <a:r>
                  <a:rPr lang="el-GR" altLang="hu-HU" sz="3600" b="1" dirty="0" smtClean="0">
                    <a:effectLst/>
                  </a:rPr>
                  <a:t>Δ</a:t>
                </a:r>
                <a:r>
                  <a:rPr lang="hu-HU" altLang="hu-HU" sz="3600" b="1" dirty="0"/>
                  <a:t>I</a:t>
                </a:r>
                <a:r>
                  <a:rPr lang="hu-HU" altLang="hu-HU" sz="3600" b="1" dirty="0" smtClean="0">
                    <a:effectLst/>
                  </a:rPr>
                  <a:t> +</a:t>
                </a:r>
                <a:r>
                  <a:rPr lang="el-GR" altLang="hu-HU" sz="3600" b="1" dirty="0">
                    <a:effectLst/>
                  </a:rPr>
                  <a:t> </a:t>
                </a:r>
                <a:r>
                  <a:rPr lang="hu-HU" altLang="hu-HU" sz="2800" b="1" dirty="0" smtClean="0">
                    <a:effectLst/>
                  </a:rPr>
                  <a:t>Ĉ</a:t>
                </a:r>
                <a14:m>
                  <m:oMath xmlns:m="http://schemas.openxmlformats.org/officeDocument/2006/math">
                    <m:r>
                      <a:rPr lang="el-GR" altLang="hu-HU" sz="3600" b="1" i="1" smtClean="0"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altLang="hu-HU" sz="3600" b="1" dirty="0" smtClean="0">
                    <a:effectLst/>
                  </a:rPr>
                  <a:t>Δ</a:t>
                </a:r>
                <a:r>
                  <a:rPr lang="hu-HU" altLang="hu-HU" sz="3600" b="1" dirty="0"/>
                  <a:t>I</a:t>
                </a:r>
                <a:r>
                  <a:rPr lang="hu-HU" altLang="hu-HU" sz="3600" b="1" dirty="0" smtClean="0">
                    <a:effectLst/>
                  </a:rPr>
                  <a:t> +</a:t>
                </a:r>
                <a:r>
                  <a:rPr lang="el-GR" altLang="hu-HU" sz="3600" b="1" dirty="0">
                    <a:effectLst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altLang="hu-HU" sz="2800" b="1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hu-HU" altLang="hu-HU" sz="2800" b="1" dirty="0">
                            <a:effectLst/>
                          </a:rPr>
                          <m:t>Ĉ</m:t>
                        </m:r>
                      </m:e>
                      <m:sup>
                        <m:r>
                          <a:rPr lang="hu-HU" altLang="hu-HU" sz="2800" b="1" i="1" smtClean="0">
                            <a:effectLst/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l-GR" altLang="hu-HU" sz="3600" b="1" dirty="0" smtClean="0">
                    <a:effectLst/>
                  </a:rPr>
                  <a:t>Δ</a:t>
                </a:r>
                <a:r>
                  <a:rPr lang="hu-HU" altLang="hu-HU" sz="3600" b="1" dirty="0"/>
                  <a:t>I</a:t>
                </a:r>
                <a:r>
                  <a:rPr lang="hu-HU" altLang="hu-HU" sz="3600" b="1" dirty="0" smtClean="0">
                    <a:effectLst/>
                  </a:rPr>
                  <a:t> +</a:t>
                </a:r>
                <a:r>
                  <a:rPr lang="el-GR" altLang="hu-HU" sz="3600" b="1" dirty="0">
                    <a:effectLst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altLang="hu-HU" sz="28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hu-HU" altLang="hu-HU" sz="2800" b="1" dirty="0">
                            <a:effectLst/>
                          </a:rPr>
                          <m:t>Ĉ</m:t>
                        </m:r>
                      </m:e>
                      <m:sup>
                        <m:r>
                          <a:rPr lang="hu-HU" altLang="hu-HU" sz="2800" b="1" i="1" smtClean="0">
                            <a:effectLst/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l-GR" altLang="hu-HU" sz="3600" b="1" dirty="0" smtClean="0">
                    <a:effectLst/>
                  </a:rPr>
                  <a:t>Δ</a:t>
                </a:r>
                <a:r>
                  <a:rPr lang="hu-HU" altLang="hu-HU" sz="3600" b="1" dirty="0"/>
                  <a:t>I</a:t>
                </a:r>
                <a:r>
                  <a:rPr lang="hu-HU" altLang="hu-HU" sz="3600" b="1" dirty="0" smtClean="0">
                    <a:effectLst/>
                  </a:rPr>
                  <a:t> +….</a:t>
                </a:r>
              </a:p>
              <a:p>
                <a:r>
                  <a:rPr lang="hu-HU" altLang="hu-HU" sz="3600" b="1" dirty="0" smtClean="0">
                    <a:effectLst/>
                  </a:rPr>
                  <a:t>=</a:t>
                </a:r>
                <a:r>
                  <a:rPr lang="el-GR" altLang="hu-HU" sz="3600" b="1" dirty="0" smtClean="0">
                    <a:effectLst/>
                  </a:rPr>
                  <a:t> Δ</a:t>
                </a:r>
                <a:r>
                  <a:rPr lang="hu-HU" altLang="hu-HU" sz="3600" b="1" dirty="0"/>
                  <a:t>I</a:t>
                </a:r>
                <a:r>
                  <a:rPr lang="hu-HU" altLang="hu-HU" sz="3600" b="1" dirty="0" smtClean="0">
                    <a:effectLst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altLang="hu-HU" sz="4000" b="1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altLang="hu-HU" sz="4000" b="1" i="1" smtClean="0">
                            <a:effectLst/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hu-HU" altLang="hu-HU" sz="4000" b="1" i="1" smtClean="0">
                            <a:effectLst/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hu-HU" altLang="hu-HU" sz="4000" b="1" i="1" smtClean="0">
                            <a:effectLst/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hu-HU" altLang="hu-HU" sz="4000" b="1" dirty="0">
                            <a:effectLst/>
                          </a:rPr>
                          <m:t>Ĉ</m:t>
                        </m:r>
                      </m:den>
                    </m:f>
                  </m:oMath>
                </a14:m>
                <a:endParaRPr lang="hu-HU" altLang="hu-HU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pPr marL="0" indent="0">
                  <a:buNone/>
                </a:pPr>
                <a:endParaRPr lang="hu-HU" sz="3600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037" t="-1752" r="-96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4056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multiplikátor egynél nagyobb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Az autonóm tételek növekedése saját nagyságánál </a:t>
            </a:r>
            <a:r>
              <a:rPr lang="hu-HU" b="1" dirty="0" smtClean="0"/>
              <a:t>nagyobb mértékben </a:t>
            </a:r>
            <a:r>
              <a:rPr lang="hu-HU" dirty="0" smtClean="0"/>
              <a:t>növeli a jövedelmet</a:t>
            </a:r>
          </a:p>
          <a:p>
            <a:pPr eaLnBrk="1" hangingPunct="1"/>
            <a:r>
              <a:rPr lang="hu-HU" dirty="0" smtClean="0"/>
              <a:t>A fogyasztási határhajlandóság növekedésével (vagy megtakarítási határhajlandóság csökkenésével) növekszik</a:t>
            </a:r>
          </a:p>
          <a:p>
            <a:pPr eaLnBrk="1" hangingPunct="1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6012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72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Egyszerű kiadási multiplikátor: </a:t>
            </a:r>
          </a:p>
        </p:txBody>
      </p:sp>
      <p:sp>
        <p:nvSpPr>
          <p:cNvPr id="49173" name="Rectangle 1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hu-HU" sz="2600" smtClean="0"/>
              <a:t>megmutatja, hogy a kereslet autonóm tényezőinek egységnyi növekedése mennyivel változtatja meg az egyensúlyi jövedelmet.</a:t>
            </a:r>
          </a:p>
        </p:txBody>
      </p:sp>
      <p:sp>
        <p:nvSpPr>
          <p:cNvPr id="49174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41438"/>
            <a:ext cx="4038600" cy="4784725"/>
          </a:xfrm>
        </p:spPr>
        <p:txBody>
          <a:bodyPr/>
          <a:lstStyle/>
          <a:p>
            <a:pPr eaLnBrk="1" hangingPunct="1"/>
            <a:r>
              <a:rPr lang="hu-HU" sz="2400" smtClean="0"/>
              <a:t>Algebrailag:</a:t>
            </a:r>
          </a:p>
        </p:txBody>
      </p:sp>
      <p:graphicFrame>
        <p:nvGraphicFramePr>
          <p:cNvPr id="49171" name="Object 19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787900" y="1844675"/>
          <a:ext cx="3455988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8" name="Equation" r:id="rId3" imgW="1066800" imgH="1524000" progId="">
                  <p:embed/>
                </p:oleObj>
              </mc:Choice>
              <mc:Fallback>
                <p:oleObj name="Equation" r:id="rId3" imgW="1066800" imgH="152400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1844675"/>
                        <a:ext cx="3455988" cy="417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560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7" name="Rectangle 13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342900"/>
          </a:xfrm>
        </p:spPr>
        <p:txBody>
          <a:bodyPr/>
          <a:lstStyle/>
          <a:p>
            <a:pPr eaLnBrk="1" hangingPunct="1"/>
            <a:r>
              <a:rPr lang="hu-HU" sz="2800" smtClean="0"/>
              <a:t>Az árupiaci kereslet= C+I</a:t>
            </a:r>
          </a:p>
        </p:txBody>
      </p:sp>
      <p:sp>
        <p:nvSpPr>
          <p:cNvPr id="45078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28775"/>
            <a:ext cx="4038600" cy="4497388"/>
          </a:xfrm>
        </p:spPr>
        <p:txBody>
          <a:bodyPr/>
          <a:lstStyle/>
          <a:p>
            <a:pPr eaLnBrk="1" hangingPunct="1"/>
            <a:r>
              <a:rPr lang="hu-HU" sz="2600" dirty="0" smtClean="0"/>
              <a:t>Y=AD határozza meg az egyensúlyi jövedelmet</a:t>
            </a:r>
            <a:endParaRPr lang="hu-HU" sz="2600" dirty="0" smtClean="0">
              <a:latin typeface="Arial" charset="0"/>
            </a:endParaRPr>
          </a:p>
          <a:p>
            <a:pPr eaLnBrk="1" hangingPunct="1"/>
            <a:r>
              <a:rPr lang="hu-HU" sz="2600" dirty="0" smtClean="0">
                <a:latin typeface="Arial" charset="0"/>
              </a:rPr>
              <a:t>AD=C+I</a:t>
            </a:r>
          </a:p>
          <a:p>
            <a:pPr eaLnBrk="1" hangingPunct="1"/>
            <a:r>
              <a:rPr lang="hu-HU" sz="2600" dirty="0" smtClean="0"/>
              <a:t>Mivel a háztartások a jövedelmüket fogyasztásra és megtakarításra fordítják, ezért </a:t>
            </a:r>
            <a:r>
              <a:rPr lang="hu-HU" sz="2600" b="1" dirty="0" smtClean="0"/>
              <a:t>az egyensúly I=S formában is kifejezhető.</a:t>
            </a:r>
          </a:p>
        </p:txBody>
      </p:sp>
      <p:graphicFrame>
        <p:nvGraphicFramePr>
          <p:cNvPr id="45076" name="Object 20"/>
          <p:cNvGraphicFramePr>
            <a:graphicFrameLocks noGrp="1" noChangeAspect="1"/>
          </p:cNvGraphicFramePr>
          <p:nvPr>
            <p:ph sz="half" idx="2"/>
          </p:nvPr>
        </p:nvGraphicFramePr>
        <p:xfrm>
          <a:off x="4306888" y="908050"/>
          <a:ext cx="4837112" cy="50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6" r:id="rId3" imgW="4667548" imgH="4891683" progId="">
                  <p:embed/>
                </p:oleObj>
              </mc:Choice>
              <mc:Fallback>
                <p:oleObj r:id="rId3" imgW="4667548" imgH="4891683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6888" y="908050"/>
                        <a:ext cx="4837112" cy="507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9" name="Szövegdoboz 1"/>
          <p:cNvSpPr txBox="1">
            <a:spLocks noChangeArrowheads="1"/>
          </p:cNvSpPr>
          <p:nvPr/>
        </p:nvSpPr>
        <p:spPr bwMode="auto">
          <a:xfrm>
            <a:off x="4410075" y="14128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I</a:t>
            </a:r>
          </a:p>
        </p:txBody>
      </p:sp>
      <p:sp>
        <p:nvSpPr>
          <p:cNvPr id="45080" name="Text Box 13"/>
          <p:cNvSpPr txBox="1">
            <a:spLocks noChangeArrowheads="1"/>
          </p:cNvSpPr>
          <p:nvPr/>
        </p:nvSpPr>
        <p:spPr bwMode="auto">
          <a:xfrm>
            <a:off x="4427538" y="1484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398892746"/>
      </p:ext>
    </p:extLst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800" smtClean="0"/>
              <a:t>Árupiaci egyensúly háromszektoros gazdaságban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600" smtClean="0"/>
              <a:t>Az árupiaci kereslet háromszektoros modellben: C+I+G</a:t>
            </a:r>
          </a:p>
          <a:p>
            <a:pPr eaLnBrk="1" hangingPunct="1">
              <a:lnSpc>
                <a:spcPct val="90000"/>
              </a:lnSpc>
            </a:pPr>
            <a:r>
              <a:rPr lang="hu-HU" sz="2600" smtClean="0"/>
              <a:t>Azonban a kormányzati szektor a kormányzati vásárlásokon kívül a transzferekkel és adókkal is módosítja az árupiaci keresletet.</a:t>
            </a:r>
          </a:p>
          <a:p>
            <a:pPr eaLnBrk="1" hangingPunct="1">
              <a:lnSpc>
                <a:spcPct val="90000"/>
              </a:lnSpc>
            </a:pPr>
            <a:r>
              <a:rPr lang="hu-HU" sz="2600" smtClean="0"/>
              <a:t>A kormányzati vásárlások nagysága a kormányzat döntésével meghatározott, így konstans.</a:t>
            </a:r>
          </a:p>
          <a:p>
            <a:pPr eaLnBrk="1" hangingPunct="1">
              <a:lnSpc>
                <a:spcPct val="90000"/>
              </a:lnSpc>
            </a:pPr>
            <a:r>
              <a:rPr lang="hu-HU" sz="2600" smtClean="0"/>
              <a:t>A transzferek és adók módosítják a háztartási szektor rendelkezésre álló jövedelmét.</a:t>
            </a:r>
          </a:p>
        </p:txBody>
      </p:sp>
    </p:spTree>
    <p:extLst>
      <p:ext uri="{BB962C8B-B14F-4D97-AF65-F5344CB8AC3E}">
        <p14:creationId xmlns:p14="http://schemas.microsoft.com/office/powerpoint/2010/main" val="93821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E0AFDF-575E-4E60-B9BD-9D3A922C2302}" type="slidenum">
              <a:rPr lang="hu-HU" altLang="hu-HU"/>
              <a:pPr>
                <a:defRPr/>
              </a:pPr>
              <a:t>25</a:t>
            </a:fld>
            <a:endParaRPr lang="hu-HU" altLang="hu-HU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sz="3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Az egyensúlyi jövedelem meghatározása</a:t>
            </a:r>
            <a:br>
              <a:rPr lang="hu-HU" altLang="hu-HU" sz="3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u-HU" altLang="hu-HU" sz="3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hu-HU" altLang="hu-HU" sz="3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kereslet (AD) által</a:t>
            </a:r>
            <a:endParaRPr lang="hu-HU" altLang="hu-HU" sz="3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 altLang="hu-HU" dirty="0" smtClean="0"/>
              <a:t> 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22034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u-HU" altLang="hu-HU" sz="1100">
                <a:cs typeface="Times New Roman" pitchFamily="18" charset="0"/>
              </a:rPr>
              <a:t> </a:t>
            </a:r>
            <a:endParaRPr lang="hu-HU" altLang="hu-HU" sz="1400"/>
          </a:p>
          <a:p>
            <a:pPr eaLnBrk="0" hangingPunct="0"/>
            <a:r>
              <a:rPr lang="hu-HU" altLang="hu-HU" sz="1100">
                <a:cs typeface="Times New Roman" pitchFamily="18" charset="0"/>
              </a:rPr>
              <a:t>                                 	     </a:t>
            </a:r>
            <a:endParaRPr lang="hu-HU" altLang="hu-HU" sz="1400"/>
          </a:p>
          <a:p>
            <a:pPr eaLnBrk="0" hangingPunct="0"/>
            <a:endParaRPr lang="hu-HU" altLang="hu-HU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V="1">
            <a:off x="1476375" y="1700213"/>
            <a:ext cx="0" cy="515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1258888" y="5589588"/>
            <a:ext cx="7273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17095" name="Line 7"/>
          <p:cNvSpPr>
            <a:spLocks noChangeShapeType="1"/>
          </p:cNvSpPr>
          <p:nvPr/>
        </p:nvSpPr>
        <p:spPr bwMode="auto">
          <a:xfrm flipV="1">
            <a:off x="1506635" y="1638373"/>
            <a:ext cx="6337300" cy="24479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7096" name="Text Box 8"/>
          <p:cNvSpPr txBox="1">
            <a:spLocks noChangeArrowheads="1"/>
          </p:cNvSpPr>
          <p:nvPr/>
        </p:nvSpPr>
        <p:spPr bwMode="auto">
          <a:xfrm>
            <a:off x="684213" y="4292600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/>
              <a:t>C</a:t>
            </a:r>
            <a:r>
              <a:rPr lang="hu-HU" altLang="hu-HU" sz="1600" b="1" baseline="30000"/>
              <a:t>0</a:t>
            </a:r>
            <a:endParaRPr lang="hu-HU" altLang="hu-HU" sz="2400" b="1" baseline="30000"/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7308850" y="234950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/>
              <a:t>C(Y)</a:t>
            </a:r>
            <a:endParaRPr lang="hu-HU" altLang="hu-HU" sz="2400" b="1" baseline="-25000"/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8530431" y="5360988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 dirty="0"/>
              <a:t>Y</a:t>
            </a:r>
            <a:endParaRPr lang="hu-HU" altLang="hu-HU" sz="2400" b="1" baseline="-25000" dirty="0"/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1206971" y="1275556"/>
            <a:ext cx="8440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 dirty="0" smtClean="0"/>
              <a:t>AD</a:t>
            </a:r>
            <a:endParaRPr lang="hu-HU" altLang="hu-HU" sz="2400" b="1" baseline="-25000" dirty="0"/>
          </a:p>
        </p:txBody>
      </p:sp>
      <p:sp>
        <p:nvSpPr>
          <p:cNvPr id="217100" name="Line 12"/>
          <p:cNvSpPr>
            <a:spLocks noChangeShapeType="1"/>
          </p:cNvSpPr>
          <p:nvPr/>
        </p:nvSpPr>
        <p:spPr bwMode="auto">
          <a:xfrm flipV="1">
            <a:off x="1476375" y="2133600"/>
            <a:ext cx="4175125" cy="3455988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7101" name="Text Box 13"/>
          <p:cNvSpPr txBox="1">
            <a:spLocks noChangeArrowheads="1"/>
          </p:cNvSpPr>
          <p:nvPr/>
        </p:nvSpPr>
        <p:spPr bwMode="auto">
          <a:xfrm>
            <a:off x="4017289" y="2375198"/>
            <a:ext cx="1368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400" b="1" dirty="0" smtClean="0"/>
              <a:t>AD=Y</a:t>
            </a:r>
            <a:endParaRPr lang="hu-HU" altLang="hu-HU" sz="2400" b="1" baseline="-25000" dirty="0"/>
          </a:p>
        </p:txBody>
      </p:sp>
      <p:sp>
        <p:nvSpPr>
          <p:cNvPr id="217102" name="Line 14"/>
          <p:cNvSpPr>
            <a:spLocks noChangeShapeType="1"/>
          </p:cNvSpPr>
          <p:nvPr/>
        </p:nvSpPr>
        <p:spPr bwMode="auto">
          <a:xfrm>
            <a:off x="4902271" y="2836863"/>
            <a:ext cx="41205" cy="279868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17103" name="Line 15"/>
          <p:cNvSpPr>
            <a:spLocks noChangeShapeType="1"/>
          </p:cNvSpPr>
          <p:nvPr/>
        </p:nvSpPr>
        <p:spPr bwMode="auto">
          <a:xfrm flipV="1">
            <a:off x="1458959" y="2354324"/>
            <a:ext cx="6337300" cy="2447925"/>
          </a:xfrm>
          <a:prstGeom prst="line">
            <a:avLst/>
          </a:prstGeom>
          <a:noFill/>
          <a:ln w="9525">
            <a:solidFill>
              <a:srgbClr val="15BD1D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7104" name="Text Box 16"/>
          <p:cNvSpPr txBox="1">
            <a:spLocks noChangeArrowheads="1"/>
          </p:cNvSpPr>
          <p:nvPr/>
        </p:nvSpPr>
        <p:spPr bwMode="auto">
          <a:xfrm>
            <a:off x="4592591" y="5670477"/>
            <a:ext cx="790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400" b="1" dirty="0"/>
              <a:t>Y</a:t>
            </a:r>
            <a:r>
              <a:rPr lang="hu-HU" altLang="hu-HU" b="1" baseline="30000" dirty="0" smtClean="0"/>
              <a:t>0</a:t>
            </a:r>
            <a:endParaRPr lang="hu-HU" altLang="hu-HU" sz="2400" b="1" baseline="30000" dirty="0"/>
          </a:p>
        </p:txBody>
      </p:sp>
      <p:sp>
        <p:nvSpPr>
          <p:cNvPr id="217105" name="Text Box 17"/>
          <p:cNvSpPr txBox="1">
            <a:spLocks noChangeArrowheads="1"/>
          </p:cNvSpPr>
          <p:nvPr/>
        </p:nvSpPr>
        <p:spPr bwMode="auto">
          <a:xfrm>
            <a:off x="7092280" y="1221583"/>
            <a:ext cx="12644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 dirty="0" smtClean="0"/>
              <a:t>C+I+G</a:t>
            </a:r>
            <a:endParaRPr lang="hu-HU" altLang="hu-HU" sz="2400" b="1" baseline="-25000" dirty="0"/>
          </a:p>
        </p:txBody>
      </p:sp>
      <p:sp>
        <p:nvSpPr>
          <p:cNvPr id="217106" name="Text Box 18"/>
          <p:cNvSpPr txBox="1">
            <a:spLocks noChangeArrowheads="1"/>
          </p:cNvSpPr>
          <p:nvPr/>
        </p:nvSpPr>
        <p:spPr bwMode="auto">
          <a:xfrm>
            <a:off x="1979613" y="5157788"/>
            <a:ext cx="863600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u-HU" altLang="hu-HU" sz="2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45</a:t>
            </a:r>
            <a:r>
              <a:rPr lang="en-US" altLang="hu-HU" sz="2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º</a:t>
            </a:r>
            <a:endParaRPr lang="en-US" altLang="hu-HU" sz="2000" b="1" baseline="-25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17107" name="Arc 19"/>
          <p:cNvSpPr>
            <a:spLocks/>
          </p:cNvSpPr>
          <p:nvPr/>
        </p:nvSpPr>
        <p:spPr bwMode="auto">
          <a:xfrm>
            <a:off x="2339975" y="4868863"/>
            <a:ext cx="431800" cy="720725"/>
          </a:xfrm>
          <a:custGeom>
            <a:avLst/>
            <a:gdLst>
              <a:gd name="T0" fmla="*/ 0 w 21600"/>
              <a:gd name="T1" fmla="*/ 0 h 21600"/>
              <a:gd name="T2" fmla="*/ 8632001 w 21600"/>
              <a:gd name="T3" fmla="*/ 24048357 h 21600"/>
              <a:gd name="T4" fmla="*/ 0 w 21600"/>
              <a:gd name="T5" fmla="*/ 2404835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cxnSp>
        <p:nvCxnSpPr>
          <p:cNvPr id="3" name="Egyenes összekötő 2"/>
          <p:cNvCxnSpPr/>
          <p:nvPr/>
        </p:nvCxnSpPr>
        <p:spPr>
          <a:xfrm>
            <a:off x="1458959" y="4995923"/>
            <a:ext cx="614675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zövegdoboz 3"/>
          <p:cNvSpPr txBox="1"/>
          <p:nvPr/>
        </p:nvSpPr>
        <p:spPr>
          <a:xfrm>
            <a:off x="7710559" y="4858029"/>
            <a:ext cx="556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I</a:t>
            </a:r>
          </a:p>
          <a:p>
            <a:r>
              <a:rPr lang="hu-HU" b="1" dirty="0"/>
              <a:t>G</a:t>
            </a:r>
          </a:p>
        </p:txBody>
      </p:sp>
      <p:cxnSp>
        <p:nvCxnSpPr>
          <p:cNvPr id="25" name="Egyenes összekötő 24"/>
          <p:cNvCxnSpPr/>
          <p:nvPr/>
        </p:nvCxnSpPr>
        <p:spPr>
          <a:xfrm>
            <a:off x="1458959" y="5360988"/>
            <a:ext cx="614675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4462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7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7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7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21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7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7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7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7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7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/>
      <p:bldP spid="217091" grpId="0" build="p" bldLvl="5"/>
      <p:bldP spid="217095" grpId="0" animBg="1"/>
      <p:bldP spid="217096" grpId="0"/>
      <p:bldP spid="217097" grpId="0"/>
      <p:bldP spid="217100" grpId="0" animBg="1"/>
      <p:bldP spid="217101" grpId="0"/>
      <p:bldP spid="217102" grpId="0" animBg="1"/>
      <p:bldP spid="217103" grpId="0" animBg="1"/>
      <p:bldP spid="217104" grpId="0"/>
      <p:bldP spid="217105" grpId="0"/>
      <p:bldP spid="217106" grpId="0"/>
      <p:bldP spid="21710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E0AFDF-575E-4E60-B9BD-9D3A922C2302}" type="slidenum">
              <a:rPr lang="hu-HU" altLang="hu-HU"/>
              <a:pPr>
                <a:defRPr/>
              </a:pPr>
              <a:t>26</a:t>
            </a:fld>
            <a:endParaRPr lang="hu-HU" altLang="hu-HU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sz="3000" b="1" dirty="0" smtClean="0"/>
              <a:t>A kereslet növelése (pl. </a:t>
            </a:r>
            <a:r>
              <a:rPr lang="el-GR" altLang="hu-HU" sz="3000" b="1" dirty="0" smtClean="0"/>
              <a:t>Δ</a:t>
            </a:r>
            <a:r>
              <a:rPr lang="hu-HU" altLang="hu-HU" sz="3000" b="1" dirty="0" smtClean="0"/>
              <a:t>G)</a:t>
            </a:r>
            <a:endParaRPr lang="hu-HU" altLang="hu-HU" sz="3000" b="1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 altLang="hu-HU" dirty="0" smtClean="0"/>
              <a:t> 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22034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u-HU" altLang="hu-HU" sz="1100">
                <a:cs typeface="Times New Roman" pitchFamily="18" charset="0"/>
              </a:rPr>
              <a:t> </a:t>
            </a:r>
            <a:endParaRPr lang="hu-HU" altLang="hu-HU" sz="1400"/>
          </a:p>
          <a:p>
            <a:pPr eaLnBrk="0" hangingPunct="0"/>
            <a:r>
              <a:rPr lang="hu-HU" altLang="hu-HU" sz="1100">
                <a:cs typeface="Times New Roman" pitchFamily="18" charset="0"/>
              </a:rPr>
              <a:t>                                 	     </a:t>
            </a:r>
            <a:endParaRPr lang="hu-HU" altLang="hu-HU" sz="1400"/>
          </a:p>
          <a:p>
            <a:pPr eaLnBrk="0" hangingPunct="0"/>
            <a:endParaRPr lang="hu-HU" altLang="hu-HU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V="1">
            <a:off x="1476375" y="1700213"/>
            <a:ext cx="0" cy="515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1258888" y="5589588"/>
            <a:ext cx="7273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17095" name="Line 7"/>
          <p:cNvSpPr>
            <a:spLocks noChangeShapeType="1"/>
          </p:cNvSpPr>
          <p:nvPr/>
        </p:nvSpPr>
        <p:spPr bwMode="auto">
          <a:xfrm flipV="1">
            <a:off x="1506635" y="1638373"/>
            <a:ext cx="6337300" cy="24479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7308850" y="2287710"/>
            <a:ext cx="1472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 dirty="0" smtClean="0"/>
              <a:t>C+I+G</a:t>
            </a:r>
            <a:endParaRPr lang="hu-HU" altLang="hu-HU" sz="2400" b="1" baseline="-25000" dirty="0"/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8530431" y="5360988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 dirty="0"/>
              <a:t>Y</a:t>
            </a:r>
            <a:endParaRPr lang="hu-HU" altLang="hu-HU" sz="2400" b="1" baseline="-25000" dirty="0"/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1206971" y="1275556"/>
            <a:ext cx="8440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 dirty="0" smtClean="0"/>
              <a:t>AD</a:t>
            </a:r>
            <a:endParaRPr lang="hu-HU" altLang="hu-HU" sz="2400" b="1" baseline="-25000" dirty="0"/>
          </a:p>
        </p:txBody>
      </p:sp>
      <p:sp>
        <p:nvSpPr>
          <p:cNvPr id="217100" name="Line 12"/>
          <p:cNvSpPr>
            <a:spLocks noChangeShapeType="1"/>
          </p:cNvSpPr>
          <p:nvPr/>
        </p:nvSpPr>
        <p:spPr bwMode="auto">
          <a:xfrm flipV="1">
            <a:off x="1476375" y="2133600"/>
            <a:ext cx="4175125" cy="3455988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7101" name="Text Box 13"/>
          <p:cNvSpPr txBox="1">
            <a:spLocks noChangeArrowheads="1"/>
          </p:cNvSpPr>
          <p:nvPr/>
        </p:nvSpPr>
        <p:spPr bwMode="auto">
          <a:xfrm>
            <a:off x="4017289" y="2375198"/>
            <a:ext cx="1368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400" b="1" dirty="0" smtClean="0"/>
              <a:t>AD=Y</a:t>
            </a:r>
            <a:endParaRPr lang="hu-HU" altLang="hu-HU" sz="2400" b="1" baseline="-25000" dirty="0"/>
          </a:p>
        </p:txBody>
      </p:sp>
      <p:sp>
        <p:nvSpPr>
          <p:cNvPr id="217102" name="Line 14"/>
          <p:cNvSpPr>
            <a:spLocks noChangeShapeType="1"/>
          </p:cNvSpPr>
          <p:nvPr/>
        </p:nvSpPr>
        <p:spPr bwMode="auto">
          <a:xfrm>
            <a:off x="4902271" y="2836863"/>
            <a:ext cx="41205" cy="279868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17103" name="Line 15"/>
          <p:cNvSpPr>
            <a:spLocks noChangeShapeType="1"/>
          </p:cNvSpPr>
          <p:nvPr/>
        </p:nvSpPr>
        <p:spPr bwMode="auto">
          <a:xfrm flipV="1">
            <a:off x="1444228" y="2190105"/>
            <a:ext cx="6337300" cy="2447925"/>
          </a:xfrm>
          <a:prstGeom prst="line">
            <a:avLst/>
          </a:prstGeom>
          <a:noFill/>
          <a:ln w="9525">
            <a:solidFill>
              <a:srgbClr val="15BD1D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7104" name="Text Box 16"/>
          <p:cNvSpPr txBox="1">
            <a:spLocks noChangeArrowheads="1"/>
          </p:cNvSpPr>
          <p:nvPr/>
        </p:nvSpPr>
        <p:spPr bwMode="auto">
          <a:xfrm>
            <a:off x="4592591" y="5677469"/>
            <a:ext cx="757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400" b="1" dirty="0" smtClean="0"/>
              <a:t>Y</a:t>
            </a:r>
            <a:r>
              <a:rPr lang="hu-HU" altLang="hu-HU" b="1" baseline="30000" dirty="0"/>
              <a:t>1</a:t>
            </a:r>
            <a:endParaRPr lang="hu-HU" altLang="hu-HU" sz="2400" b="1" baseline="30000" dirty="0"/>
          </a:p>
        </p:txBody>
      </p:sp>
      <p:sp>
        <p:nvSpPr>
          <p:cNvPr id="217105" name="Text Box 17"/>
          <p:cNvSpPr txBox="1">
            <a:spLocks noChangeArrowheads="1"/>
          </p:cNvSpPr>
          <p:nvPr/>
        </p:nvSpPr>
        <p:spPr bwMode="auto">
          <a:xfrm>
            <a:off x="6876256" y="1286495"/>
            <a:ext cx="18105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 dirty="0" smtClean="0"/>
              <a:t>C+I+G+</a:t>
            </a:r>
            <a:r>
              <a:rPr lang="el-GR" altLang="hu-H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altLang="hu-H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Δ</a:t>
            </a:r>
            <a:r>
              <a:rPr lang="hu-HU" altLang="hu-H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  <a:endParaRPr lang="hu-HU" altLang="hu-HU" sz="2400" b="1" baseline="-25000" dirty="0"/>
          </a:p>
        </p:txBody>
      </p:sp>
      <p:sp>
        <p:nvSpPr>
          <p:cNvPr id="217106" name="Text Box 18"/>
          <p:cNvSpPr txBox="1">
            <a:spLocks noChangeArrowheads="1"/>
          </p:cNvSpPr>
          <p:nvPr/>
        </p:nvSpPr>
        <p:spPr bwMode="auto">
          <a:xfrm>
            <a:off x="1979613" y="5157788"/>
            <a:ext cx="863600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u-HU" altLang="hu-HU" sz="2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45</a:t>
            </a:r>
            <a:r>
              <a:rPr lang="en-US" altLang="hu-HU" sz="2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º</a:t>
            </a:r>
            <a:endParaRPr lang="en-US" altLang="hu-HU" sz="2000" b="1" baseline="-25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17107" name="Arc 19"/>
          <p:cNvSpPr>
            <a:spLocks/>
          </p:cNvSpPr>
          <p:nvPr/>
        </p:nvSpPr>
        <p:spPr bwMode="auto">
          <a:xfrm>
            <a:off x="2339975" y="4868863"/>
            <a:ext cx="431800" cy="720725"/>
          </a:xfrm>
          <a:custGeom>
            <a:avLst/>
            <a:gdLst>
              <a:gd name="T0" fmla="*/ 0 w 21600"/>
              <a:gd name="T1" fmla="*/ 0 h 21600"/>
              <a:gd name="T2" fmla="*/ 8632001 w 21600"/>
              <a:gd name="T3" fmla="*/ 24048357 h 21600"/>
              <a:gd name="T4" fmla="*/ 0 w 21600"/>
              <a:gd name="T5" fmla="*/ 2404835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7682995" y="5128975"/>
            <a:ext cx="75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hu-H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Δ </a:t>
            </a:r>
            <a:r>
              <a:rPr lang="hu-HU" b="1" dirty="0" smtClean="0"/>
              <a:t>G</a:t>
            </a:r>
            <a:endParaRPr lang="hu-HU" b="1" dirty="0"/>
          </a:p>
        </p:txBody>
      </p:sp>
      <p:cxnSp>
        <p:nvCxnSpPr>
          <p:cNvPr id="25" name="Egyenes összekötő 24"/>
          <p:cNvCxnSpPr/>
          <p:nvPr/>
        </p:nvCxnSpPr>
        <p:spPr>
          <a:xfrm>
            <a:off x="1498623" y="5157788"/>
            <a:ext cx="614675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Line 14"/>
          <p:cNvSpPr>
            <a:spLocks noChangeShapeType="1"/>
          </p:cNvSpPr>
          <p:nvPr/>
        </p:nvSpPr>
        <p:spPr bwMode="auto">
          <a:xfrm>
            <a:off x="3684565" y="3789040"/>
            <a:ext cx="5673" cy="179436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3300901" y="5681574"/>
            <a:ext cx="757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400" b="1" dirty="0"/>
              <a:t>Y</a:t>
            </a:r>
            <a:r>
              <a:rPr lang="hu-HU" altLang="hu-HU" b="1" baseline="30000" dirty="0" smtClean="0"/>
              <a:t>0</a:t>
            </a:r>
            <a:endParaRPr lang="hu-HU" altLang="hu-HU" sz="2400" b="1" baseline="30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5868144" y="3436885"/>
            <a:ext cx="27547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</a:t>
            </a:r>
            <a:r>
              <a:rPr lang="hu-HU" alt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G&lt;</a:t>
            </a:r>
            <a:r>
              <a:rPr lang="el-GR" alt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</a:t>
            </a:r>
            <a:r>
              <a:rPr lang="hu-HU" alt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endParaRPr lang="hu-HU" altLang="hu-HU" sz="3200" b="1" baseline="-250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hu-HU" altLang="hu-HU" b="1" baseline="-25000" dirty="0"/>
          </a:p>
        </p:txBody>
      </p:sp>
    </p:spTree>
    <p:extLst>
      <p:ext uri="{BB962C8B-B14F-4D97-AF65-F5344CB8AC3E}">
        <p14:creationId xmlns:p14="http://schemas.microsoft.com/office/powerpoint/2010/main" val="14060726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7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7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21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7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7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7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7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17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7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/>
      <p:bldP spid="217091" grpId="0" build="p" bldLvl="5"/>
      <p:bldP spid="217095" grpId="0" animBg="1"/>
      <p:bldP spid="217097" grpId="0"/>
      <p:bldP spid="217100" grpId="0" animBg="1"/>
      <p:bldP spid="217101" grpId="0"/>
      <p:bldP spid="217102" grpId="0" animBg="1"/>
      <p:bldP spid="217103" grpId="0" animBg="1"/>
      <p:bldP spid="217104" grpId="0"/>
      <p:bldP spid="217105" grpId="0"/>
      <p:bldP spid="217106" grpId="0"/>
      <p:bldP spid="217107" grpId="0" animBg="1"/>
      <p:bldP spid="24" grpId="0" animBg="1"/>
      <p:bldP spid="2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463827" y="116632"/>
            <a:ext cx="8229600" cy="922114"/>
          </a:xfrm>
        </p:spPr>
        <p:txBody>
          <a:bodyPr/>
          <a:lstStyle/>
          <a:p>
            <a:pPr eaLnBrk="1" hangingPunct="1"/>
            <a:r>
              <a:rPr lang="hu-HU" sz="3200" b="1" dirty="0" smtClean="0"/>
              <a:t>Módosul a fogyasztási és megtakarítási függvény és megjelenik az állami saját kereslet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827" y="1196752"/>
            <a:ext cx="8222973" cy="4680520"/>
          </a:xfrm>
        </p:spPr>
        <p:txBody>
          <a:bodyPr/>
          <a:lstStyle/>
          <a:p>
            <a:pPr eaLnBrk="1" hangingPunct="1"/>
            <a:r>
              <a:rPr lang="hu-HU" sz="2800" dirty="0" smtClean="0"/>
              <a:t>A háztartási szektor a fogyasztás és megtakarítás szintjét a rendelkezésre álló jövedelem Y</a:t>
            </a:r>
            <a:r>
              <a:rPr lang="hu-HU" sz="2800" baseline="-25000" dirty="0"/>
              <a:t>D</a:t>
            </a:r>
            <a:r>
              <a:rPr lang="hu-HU" sz="2800" baseline="-25000" dirty="0" smtClean="0"/>
              <a:t> </a:t>
            </a:r>
            <a:r>
              <a:rPr lang="hu-HU" sz="2800" dirty="0" smtClean="0"/>
              <a:t>=Y-T+</a:t>
            </a:r>
            <a:r>
              <a:rPr lang="hu-HU" sz="2800" dirty="0" err="1" smtClean="0"/>
              <a:t>Tr</a:t>
            </a:r>
            <a:r>
              <a:rPr lang="hu-HU" sz="2800" dirty="0" smtClean="0"/>
              <a:t> alapján határozza meg. T=T</a:t>
            </a:r>
            <a:r>
              <a:rPr lang="hu-HU" sz="2800" baseline="-25000" dirty="0" smtClean="0"/>
              <a:t>0</a:t>
            </a:r>
            <a:r>
              <a:rPr lang="hu-HU" sz="2800" dirty="0" smtClean="0"/>
              <a:t>+</a:t>
            </a:r>
            <a:r>
              <a:rPr lang="hu-HU" sz="2800" dirty="0" err="1" smtClean="0"/>
              <a:t>zy</a:t>
            </a:r>
            <a:endParaRPr lang="hu-HU" sz="2800" dirty="0" smtClean="0"/>
          </a:p>
          <a:p>
            <a:pPr eaLnBrk="1" hangingPunct="1"/>
            <a:r>
              <a:rPr lang="hu-HU" sz="2800" dirty="0" smtClean="0"/>
              <a:t>A költségvetés egyenlege: BB=</a:t>
            </a:r>
            <a:r>
              <a:rPr lang="hu-HU" sz="2800" dirty="0" err="1" smtClean="0"/>
              <a:t>T-Tr-G</a:t>
            </a:r>
            <a:endParaRPr lang="hu-HU" sz="2800" dirty="0" smtClean="0"/>
          </a:p>
          <a:p>
            <a:pPr eaLnBrk="1" hangingPunct="1"/>
            <a:r>
              <a:rPr lang="hu-HU" sz="2800" dirty="0" smtClean="0">
                <a:latin typeface="Arial" charset="0"/>
              </a:rPr>
              <a:t>Először f</a:t>
            </a:r>
            <a:r>
              <a:rPr lang="hu-HU" sz="2800" dirty="0" smtClean="0"/>
              <a:t>eltételezzük, hogy a transzfer és az adó is egyösszegű. (z=0)</a:t>
            </a:r>
          </a:p>
          <a:p>
            <a:pPr eaLnBrk="1" hangingPunct="1"/>
            <a:r>
              <a:rPr lang="hu-HU" sz="2800" dirty="0" smtClean="0"/>
              <a:t>C(Y</a:t>
            </a:r>
            <a:r>
              <a:rPr lang="hu-HU" sz="2800" baseline="30000" dirty="0" smtClean="0"/>
              <a:t>D</a:t>
            </a:r>
            <a:r>
              <a:rPr lang="hu-HU" sz="2800" dirty="0" smtClean="0"/>
              <a:t>)=C</a:t>
            </a:r>
            <a:r>
              <a:rPr lang="hu-HU" sz="2800" baseline="-25000" dirty="0" smtClean="0"/>
              <a:t>0</a:t>
            </a:r>
            <a:r>
              <a:rPr lang="hu-HU" sz="2800" dirty="0" smtClean="0"/>
              <a:t>+</a:t>
            </a:r>
            <a:r>
              <a:rPr lang="en-US" sz="2800" dirty="0" smtClean="0">
                <a:cs typeface="Arial" charset="0"/>
              </a:rPr>
              <a:t>ĉ</a:t>
            </a:r>
            <a:r>
              <a:rPr lang="hu-HU" sz="2800" dirty="0" smtClean="0">
                <a:cs typeface="Arial" charset="0"/>
              </a:rPr>
              <a:t>(Y-T+</a:t>
            </a:r>
            <a:r>
              <a:rPr lang="hu-HU" sz="2800" dirty="0" err="1" smtClean="0">
                <a:cs typeface="Arial" charset="0"/>
              </a:rPr>
              <a:t>Tr</a:t>
            </a:r>
            <a:r>
              <a:rPr lang="hu-HU" sz="2800" dirty="0" smtClean="0">
                <a:cs typeface="Arial" charset="0"/>
              </a:rPr>
              <a:t>)</a:t>
            </a:r>
          </a:p>
          <a:p>
            <a:pPr eaLnBrk="1" hangingPunct="1"/>
            <a:r>
              <a:rPr lang="hu-HU" sz="2800" dirty="0" smtClean="0"/>
              <a:t>S(Y</a:t>
            </a:r>
            <a:r>
              <a:rPr lang="hu-HU" sz="2800" baseline="30000" dirty="0" smtClean="0"/>
              <a:t>D</a:t>
            </a:r>
            <a:r>
              <a:rPr lang="hu-HU" sz="2800" dirty="0" smtClean="0"/>
              <a:t>)=S</a:t>
            </a:r>
            <a:r>
              <a:rPr lang="hu-HU" sz="2800" baseline="-25000" dirty="0" smtClean="0"/>
              <a:t>0</a:t>
            </a:r>
            <a:r>
              <a:rPr lang="hu-HU" sz="2800" dirty="0" smtClean="0"/>
              <a:t>+</a:t>
            </a:r>
            <a:r>
              <a:rPr lang="en-US" sz="2800" dirty="0" smtClean="0">
                <a:cs typeface="Arial" charset="0"/>
              </a:rPr>
              <a:t>ŝ</a:t>
            </a:r>
            <a:r>
              <a:rPr lang="hu-HU" sz="2800" dirty="0" smtClean="0">
                <a:cs typeface="Arial" charset="0"/>
              </a:rPr>
              <a:t>(Y-T+</a:t>
            </a:r>
            <a:r>
              <a:rPr lang="hu-HU" sz="2800" dirty="0" err="1" smtClean="0">
                <a:cs typeface="Arial" charset="0"/>
              </a:rPr>
              <a:t>Tr</a:t>
            </a:r>
            <a:r>
              <a:rPr lang="hu-HU" sz="2800" dirty="0" smtClean="0">
                <a:cs typeface="Arial" charset="0"/>
              </a:rPr>
              <a:t>)</a:t>
            </a:r>
          </a:p>
          <a:p>
            <a:pPr eaLnBrk="1" hangingPunct="1"/>
            <a:r>
              <a:rPr lang="hu-HU" sz="2800" dirty="0" smtClean="0">
                <a:cs typeface="Arial" charset="0"/>
              </a:rPr>
              <a:t>+ megjelenik az állam saját keresletével: G a kormányzati vásárlás</a:t>
            </a:r>
          </a:p>
          <a:p>
            <a:pPr eaLnBrk="1" hangingPunct="1"/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2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C(Y</a:t>
            </a:r>
            <a:r>
              <a:rPr lang="hu-HU" sz="2800" smtClean="0"/>
              <a:t>D</a:t>
            </a:r>
            <a:r>
              <a:rPr lang="hu-HU" smtClean="0"/>
              <a:t>) és S(Y</a:t>
            </a:r>
            <a:r>
              <a:rPr lang="hu-HU" sz="3200" smtClean="0"/>
              <a:t>D</a:t>
            </a:r>
            <a:r>
              <a:rPr lang="hu-HU" smtClean="0"/>
              <a:t>) eltolódása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Az adó és transzfer szint a fogyasztási és megtakarítási függvény elhelyezkedését is befolyásolja (z pedig a meredekségét):</a:t>
            </a:r>
          </a:p>
          <a:p>
            <a:pPr lvl="1" eaLnBrk="1" hangingPunct="1"/>
            <a:r>
              <a:rPr lang="hu-HU" dirty="0" smtClean="0"/>
              <a:t>Ha emelkedik az adó, akkor a fogyasztás és a megtakarítás is csökken.</a:t>
            </a:r>
          </a:p>
          <a:p>
            <a:pPr lvl="1" eaLnBrk="1" hangingPunct="1"/>
            <a:r>
              <a:rPr lang="hu-HU" dirty="0" smtClean="0"/>
              <a:t>A transzfer növekedésével a fogyasztás és megtakarítás is nő.</a:t>
            </a:r>
          </a:p>
        </p:txBody>
      </p:sp>
    </p:spTree>
    <p:extLst>
      <p:ext uri="{BB962C8B-B14F-4D97-AF65-F5344CB8AC3E}">
        <p14:creationId xmlns:p14="http://schemas.microsoft.com/office/powerpoint/2010/main" val="271119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600" smtClean="0"/>
              <a:t>Multiplikátorok a háromszektoros gazdaságban: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lvl="1" eaLnBrk="1" hangingPunct="1"/>
            <a:r>
              <a:rPr lang="hu-HU" dirty="0" smtClean="0"/>
              <a:t>Kiadási multiplikátor: az autonóm tényezők </a:t>
            </a:r>
            <a:r>
              <a:rPr lang="hu-HU" dirty="0" err="1" smtClean="0"/>
              <a:t>ceteris</a:t>
            </a:r>
            <a:r>
              <a:rPr lang="hu-HU" dirty="0" smtClean="0"/>
              <a:t> </a:t>
            </a:r>
            <a:r>
              <a:rPr lang="hu-HU" dirty="0" err="1" smtClean="0"/>
              <a:t>paribus</a:t>
            </a:r>
            <a:r>
              <a:rPr lang="hu-HU" dirty="0" smtClean="0"/>
              <a:t> változása mekkora jövedelemváltozást okoz. Pl. G változása.</a:t>
            </a:r>
          </a:p>
          <a:p>
            <a:pPr lvl="1" eaLnBrk="1" hangingPunct="1"/>
            <a:r>
              <a:rPr lang="hu-HU" dirty="0" smtClean="0"/>
              <a:t>Adómultiplikátor: az egyösszegű adó egységnyi változása mennyivel változtatja meg az egyensúlyi jövedelmet.</a:t>
            </a:r>
          </a:p>
          <a:p>
            <a:pPr lvl="1" eaLnBrk="1" hangingPunct="1"/>
            <a:r>
              <a:rPr lang="hu-HU" dirty="0" smtClean="0"/>
              <a:t>Transzfer multiplikátora: a transzfer egységnyi változása mekkora változást eredményez az egyensúlyi jövedelemben.</a:t>
            </a:r>
          </a:p>
        </p:txBody>
      </p:sp>
    </p:spTree>
    <p:extLst>
      <p:ext uri="{BB962C8B-B14F-4D97-AF65-F5344CB8AC3E}">
        <p14:creationId xmlns:p14="http://schemas.microsoft.com/office/powerpoint/2010/main" val="37803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 keynesiánus árupiac</a:t>
            </a:r>
          </a:p>
        </p:txBody>
      </p:sp>
      <p:sp>
        <p:nvSpPr>
          <p:cNvPr id="624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Az aggregát kereslet határozza meg az aggregát kínálatot</a:t>
            </a:r>
          </a:p>
          <a:p>
            <a:r>
              <a:rPr lang="hu-HU" dirty="0" smtClean="0"/>
              <a:t>A beruházás határozza meg a megtakarítást</a:t>
            </a:r>
          </a:p>
          <a:p>
            <a:r>
              <a:rPr lang="hu-HU" b="1" dirty="0" smtClean="0"/>
              <a:t>Nem érvényes az „aranytojást tojó tyúk” meséje!</a:t>
            </a:r>
          </a:p>
          <a:p>
            <a:r>
              <a:rPr lang="hu-HU" dirty="0" smtClean="0"/>
              <a:t>C és S a jövedelem függvényei</a:t>
            </a:r>
          </a:p>
          <a:p>
            <a:r>
              <a:rPr lang="hu-HU" dirty="0" smtClean="0"/>
              <a:t>Az árupiac a központi piac</a:t>
            </a:r>
          </a:p>
        </p:txBody>
      </p:sp>
    </p:spTree>
    <p:extLst>
      <p:ext uri="{BB962C8B-B14F-4D97-AF65-F5344CB8AC3E}">
        <p14:creationId xmlns:p14="http://schemas.microsoft.com/office/powerpoint/2010/main" val="170432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96" name="Rectangle 6"/>
          <p:cNvSpPr>
            <a:spLocks noGrp="1" noChangeArrowheads="1"/>
          </p:cNvSpPr>
          <p:nvPr>
            <p:ph type="title"/>
          </p:nvPr>
        </p:nvSpPr>
        <p:spPr>
          <a:xfrm>
            <a:off x="838200" y="260648"/>
            <a:ext cx="7772400" cy="1143000"/>
          </a:xfrm>
        </p:spPr>
        <p:txBody>
          <a:bodyPr/>
          <a:lstStyle/>
          <a:p>
            <a:pPr eaLnBrk="1" hangingPunct="1"/>
            <a:r>
              <a:rPr lang="hu-HU" sz="800" dirty="0" smtClean="0"/>
              <a:t>.</a:t>
            </a:r>
          </a:p>
        </p:txBody>
      </p:sp>
      <p:sp>
        <p:nvSpPr>
          <p:cNvPr id="5019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hu-HU" sz="2600" dirty="0" smtClean="0"/>
              <a:t>A multiplikátorok kifejezhetők az egyensúlyi feltétel megoldásával</a:t>
            </a:r>
          </a:p>
          <a:p>
            <a:pPr eaLnBrk="1" hangingPunct="1"/>
            <a:r>
              <a:rPr lang="hu-HU" sz="2600" dirty="0" smtClean="0"/>
              <a:t>Tegyük fel egyenlőre,</a:t>
            </a:r>
            <a:r>
              <a:rPr lang="hu-HU" sz="2600" dirty="0"/>
              <a:t> </a:t>
            </a:r>
            <a:r>
              <a:rPr lang="hu-HU" sz="2600" dirty="0" smtClean="0"/>
              <a:t>hogy z=0,</a:t>
            </a:r>
          </a:p>
          <a:p>
            <a:pPr eaLnBrk="1" hangingPunct="1"/>
            <a:r>
              <a:rPr lang="hu-HU" sz="2600" dirty="0" smtClean="0"/>
              <a:t>T=T</a:t>
            </a:r>
            <a:r>
              <a:rPr lang="hu-HU" sz="1600" dirty="0" smtClean="0"/>
              <a:t>0</a:t>
            </a:r>
            <a:endParaRPr lang="hu-HU" sz="2600" dirty="0" smtClean="0"/>
          </a:p>
        </p:txBody>
      </p:sp>
      <p:graphicFrame>
        <p:nvGraphicFramePr>
          <p:cNvPr id="50195" name="Object 19"/>
          <p:cNvGraphicFramePr>
            <a:graphicFrameLocks noGrp="1" noChangeAspect="1"/>
          </p:cNvGraphicFramePr>
          <p:nvPr>
            <p:ph sz="half" idx="2"/>
          </p:nvPr>
        </p:nvGraphicFramePr>
        <p:xfrm>
          <a:off x="4284663" y="1700213"/>
          <a:ext cx="4608512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3" name="Equation" r:id="rId3" imgW="1981200" imgH="635000" progId="">
                  <p:embed/>
                </p:oleObj>
              </mc:Choice>
              <mc:Fallback>
                <p:oleObj name="Equation" r:id="rId3" imgW="1981200" imgH="63500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700213"/>
                        <a:ext cx="4608512" cy="147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654102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Multiplikátorok</a:t>
            </a:r>
          </a:p>
        </p:txBody>
      </p:sp>
      <p:sp>
        <p:nvSpPr>
          <p:cNvPr id="5126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hu-HU" sz="2600" smtClean="0"/>
              <a:t>Ez alapján a kiadási multiplikátor:</a:t>
            </a:r>
          </a:p>
          <a:p>
            <a:pPr eaLnBrk="1" hangingPunct="1"/>
            <a:endParaRPr lang="hu-HU" sz="2600" smtClean="0"/>
          </a:p>
          <a:p>
            <a:pPr eaLnBrk="1" hangingPunct="1"/>
            <a:endParaRPr lang="hu-HU" sz="2600" smtClean="0"/>
          </a:p>
          <a:p>
            <a:pPr eaLnBrk="1" hangingPunct="1"/>
            <a:r>
              <a:rPr lang="hu-HU" sz="2600" smtClean="0"/>
              <a:t>Adómultiplikátor:</a:t>
            </a:r>
          </a:p>
          <a:p>
            <a:pPr eaLnBrk="1" hangingPunct="1"/>
            <a:endParaRPr lang="hu-HU" sz="2600" smtClean="0"/>
          </a:p>
          <a:p>
            <a:pPr eaLnBrk="1" hangingPunct="1"/>
            <a:endParaRPr lang="hu-HU" sz="2600" smtClean="0"/>
          </a:p>
          <a:p>
            <a:pPr eaLnBrk="1" hangingPunct="1"/>
            <a:r>
              <a:rPr lang="hu-HU" sz="2600" smtClean="0"/>
              <a:t>Transzfer multiplikátora:</a:t>
            </a:r>
          </a:p>
        </p:txBody>
      </p:sp>
      <p:sp>
        <p:nvSpPr>
          <p:cNvPr id="51261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4283968" y="1196976"/>
            <a:ext cx="4402832" cy="50419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hu-HU" sz="2600" dirty="0" smtClean="0">
                <a:latin typeface="Arial" charset="0"/>
              </a:rPr>
              <a:t>Pl. </a:t>
            </a:r>
            <a:r>
              <a:rPr lang="el-GR" sz="2600" dirty="0" smtClean="0">
                <a:latin typeface="Arial" charset="0"/>
              </a:rPr>
              <a:t>Δ</a:t>
            </a:r>
            <a:r>
              <a:rPr lang="hu-HU" sz="2600" dirty="0" smtClean="0">
                <a:latin typeface="Arial" charset="0"/>
              </a:rPr>
              <a:t>G</a:t>
            </a:r>
          </a:p>
        </p:txBody>
      </p:sp>
      <p:graphicFrame>
        <p:nvGraphicFramePr>
          <p:cNvPr id="51257" name="Object 57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643438" y="3214688"/>
          <a:ext cx="1295400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5" name="Equation" r:id="rId3" imgW="431613" imgH="393529" progId="">
                  <p:embed/>
                </p:oleObj>
              </mc:Choice>
              <mc:Fallback>
                <p:oleObj name="Equation" r:id="rId3" imgW="431613" imgH="393529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214688"/>
                        <a:ext cx="1295400" cy="118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8" name="Object 58"/>
          <p:cNvGraphicFramePr>
            <a:graphicFrameLocks noChangeAspect="1"/>
          </p:cNvGraphicFramePr>
          <p:nvPr/>
        </p:nvGraphicFramePr>
        <p:xfrm>
          <a:off x="4492625" y="4579938"/>
          <a:ext cx="987425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6" name="Equation" r:id="rId5" imgW="317225" imgH="393359" progId="">
                  <p:embed/>
                </p:oleObj>
              </mc:Choice>
              <mc:Fallback>
                <p:oleObj name="Equation" r:id="rId5" imgW="317225" imgH="39335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5" y="4579938"/>
                        <a:ext cx="987425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3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557473"/>
              </p:ext>
            </p:extLst>
          </p:nvPr>
        </p:nvGraphicFramePr>
        <p:xfrm>
          <a:off x="6084888" y="1196975"/>
          <a:ext cx="93027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7" name="Equation" r:id="rId7" imgW="317160" imgH="393480" progId="Equation.DSMT4">
                  <p:embed/>
                </p:oleObj>
              </mc:Choice>
              <mc:Fallback>
                <p:oleObj name="Equation" r:id="rId7" imgW="317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196975"/>
                        <a:ext cx="930275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69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pPr eaLnBrk="1" hangingPunct="1"/>
            <a:r>
              <a:rPr lang="hu-HU" sz="800" dirty="0" smtClean="0"/>
              <a:t>.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eaLnBrk="1" hangingPunct="1"/>
            <a:r>
              <a:rPr lang="hu-HU" smtClean="0"/>
              <a:t>A kiadási és transzfer multiplikátor pozitív, vagyis mindkét tényező növekedése növeli az egyensúlyi jövedelmet.</a:t>
            </a:r>
          </a:p>
          <a:p>
            <a:pPr eaLnBrk="1" hangingPunct="1"/>
            <a:r>
              <a:rPr lang="hu-HU" smtClean="0"/>
              <a:t>A transzfer multiplikátor kisebb, mint a kiadási, vagyis a transzferek egységnyi növekedése kisebb jövedelemnövekedést okoz, mint a többi autonóm tényező emelkedése.</a:t>
            </a:r>
          </a:p>
          <a:p>
            <a:pPr eaLnBrk="1" hangingPunct="1"/>
            <a:r>
              <a:rPr lang="hu-HU" smtClean="0"/>
              <a:t>Az adómultiplikátor negatív, az adó emelkedése jövedelemcsökkenést okoz.</a:t>
            </a:r>
          </a:p>
          <a:p>
            <a:pPr eaLnBrk="1" hangingPunct="1"/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4129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Következtetések: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24412"/>
          </a:xfrm>
        </p:spPr>
        <p:txBody>
          <a:bodyPr/>
          <a:lstStyle/>
          <a:p>
            <a:pPr lvl="1" eaLnBrk="1" hangingPunct="1"/>
            <a:r>
              <a:rPr lang="hu-HU" dirty="0" smtClean="0"/>
              <a:t>Ha nő az adó és a növekményt transzfer emelésre használják fel, akkor nem változik az egyensúlyi jövedelem.</a:t>
            </a:r>
          </a:p>
          <a:p>
            <a:pPr lvl="1" eaLnBrk="1" hangingPunct="1"/>
            <a:r>
              <a:rPr lang="hu-HU" dirty="0"/>
              <a:t>A kormányzati vásárlások növekedésének nagyobb jövedelemnövelő hatása van, mint a transzferek emelésének.</a:t>
            </a:r>
          </a:p>
          <a:p>
            <a:pPr lvl="1" eaLnBrk="1" hangingPunct="1"/>
            <a:r>
              <a:rPr lang="hu-HU" dirty="0" smtClean="0"/>
              <a:t>Ha az adó emelésből származó többletjövedelmet kormányzati vásárlásokra költik, akkor az egyensúlyi jövedelem a kormányzati vásárlások növekedésével nő (bizonyítás %).</a:t>
            </a:r>
          </a:p>
        </p:txBody>
      </p:sp>
    </p:spTree>
    <p:extLst>
      <p:ext uri="{BB962C8B-B14F-4D97-AF65-F5344CB8AC3E}">
        <p14:creationId xmlns:p14="http://schemas.microsoft.com/office/powerpoint/2010/main" val="4670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Havelmo tétel</a:t>
            </a:r>
          </a:p>
        </p:txBody>
      </p:sp>
      <p:sp>
        <p:nvSpPr>
          <p:cNvPr id="3" name="Tartalom helye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1704" t="-1752"/>
            </a:stretch>
          </a:blipFill>
        </p:spPr>
        <p:txBody>
          <a:bodyPr/>
          <a:lstStyle/>
          <a:p>
            <a:pPr>
              <a:defRPr/>
            </a:pPr>
            <a:r>
              <a:rPr lang="hu-HU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364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Jövedelemfüggő adó bekapcsolása</a:t>
            </a:r>
          </a:p>
        </p:txBody>
      </p:sp>
      <p:sp>
        <p:nvSpPr>
          <p:cNvPr id="3" name="Tartalom helye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1704" t="-1752"/>
            </a:stretch>
          </a:blipFill>
        </p:spPr>
        <p:txBody>
          <a:bodyPr/>
          <a:lstStyle/>
          <a:p>
            <a:pPr>
              <a:defRPr/>
            </a:pPr>
            <a:r>
              <a:rPr lang="hu-HU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1655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EFF80-366D-4CA6-8DB0-2D57FBB15AD8}" type="slidenum">
              <a:rPr lang="hu-HU"/>
              <a:pPr>
                <a:defRPr/>
              </a:pPr>
              <a:t>36</a:t>
            </a:fld>
            <a:endParaRPr lang="hu-HU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dirty="0" smtClean="0"/>
              <a:t>A fogyasztási függvény </a:t>
            </a:r>
            <a:r>
              <a:rPr lang="hu-HU" sz="3200" dirty="0"/>
              <a:t>meredeksége </a:t>
            </a:r>
            <a:r>
              <a:rPr lang="hu-HU" sz="3200" dirty="0" smtClean="0"/>
              <a:t>csökken a jövedelemfüggő adó hatására</a:t>
            </a:r>
            <a:r>
              <a:rPr lang="hu-HU" sz="3200" dirty="0"/>
              <a:t/>
            </a:r>
            <a:br>
              <a:rPr lang="hu-HU" sz="3200" dirty="0"/>
            </a:br>
            <a:endParaRPr lang="hu-HU" sz="30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dirty="0" smtClean="0"/>
          </a:p>
        </p:txBody>
      </p:sp>
      <p:sp>
        <p:nvSpPr>
          <p:cNvPr id="96260" name="Line 5"/>
          <p:cNvSpPr>
            <a:spLocks noChangeShapeType="1"/>
          </p:cNvSpPr>
          <p:nvPr/>
        </p:nvSpPr>
        <p:spPr bwMode="auto">
          <a:xfrm flipV="1">
            <a:off x="1476375" y="1700213"/>
            <a:ext cx="0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96261" name="Line 6"/>
          <p:cNvSpPr>
            <a:spLocks noChangeShapeType="1"/>
          </p:cNvSpPr>
          <p:nvPr/>
        </p:nvSpPr>
        <p:spPr bwMode="auto">
          <a:xfrm>
            <a:off x="1258888" y="5589588"/>
            <a:ext cx="7273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 flipV="1">
            <a:off x="1258888" y="2349500"/>
            <a:ext cx="6337300" cy="244792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227336" name="Text Box 8"/>
          <p:cNvSpPr txBox="1">
            <a:spLocks noChangeArrowheads="1"/>
          </p:cNvSpPr>
          <p:nvPr/>
        </p:nvSpPr>
        <p:spPr bwMode="auto">
          <a:xfrm>
            <a:off x="684213" y="4292600"/>
            <a:ext cx="574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/>
              <a:t>C</a:t>
            </a:r>
            <a:r>
              <a:rPr lang="hu-HU" sz="1400" b="1"/>
              <a:t>0</a:t>
            </a:r>
            <a:endParaRPr lang="hu-HU" sz="1400" b="1" baseline="30000"/>
          </a:p>
        </p:txBody>
      </p:sp>
      <p:sp>
        <p:nvSpPr>
          <p:cNvPr id="96264" name="Text Box 9"/>
          <p:cNvSpPr txBox="1">
            <a:spLocks noChangeArrowheads="1"/>
          </p:cNvSpPr>
          <p:nvPr/>
        </p:nvSpPr>
        <p:spPr bwMode="auto">
          <a:xfrm>
            <a:off x="7308850" y="234950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 dirty="0" smtClean="0"/>
              <a:t>(</a:t>
            </a:r>
            <a:r>
              <a:rPr lang="hu-HU" sz="2400" b="1" dirty="0"/>
              <a:t>Y)</a:t>
            </a:r>
            <a:endParaRPr lang="hu-HU" sz="2400" b="1" baseline="-25000" dirty="0"/>
          </a:p>
        </p:txBody>
      </p:sp>
      <p:sp>
        <p:nvSpPr>
          <p:cNvPr id="96265" name="Text Box 10"/>
          <p:cNvSpPr txBox="1">
            <a:spLocks noChangeArrowheads="1"/>
          </p:cNvSpPr>
          <p:nvPr/>
        </p:nvSpPr>
        <p:spPr bwMode="auto">
          <a:xfrm>
            <a:off x="7956550" y="4941888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/>
              <a:t>Y</a:t>
            </a:r>
            <a:endParaRPr lang="hu-HU" sz="2400" b="1" baseline="-25000"/>
          </a:p>
        </p:txBody>
      </p:sp>
      <p:sp>
        <p:nvSpPr>
          <p:cNvPr id="96266" name="Text Box 11"/>
          <p:cNvSpPr txBox="1">
            <a:spLocks noChangeArrowheads="1"/>
          </p:cNvSpPr>
          <p:nvPr/>
        </p:nvSpPr>
        <p:spPr bwMode="auto">
          <a:xfrm>
            <a:off x="1619250" y="1844675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/>
              <a:t>C</a:t>
            </a:r>
            <a:endParaRPr lang="hu-HU" sz="2400" b="1" baseline="-25000"/>
          </a:p>
        </p:txBody>
      </p:sp>
      <p:sp>
        <p:nvSpPr>
          <p:cNvPr id="227340" name="Line 12"/>
          <p:cNvSpPr>
            <a:spLocks noChangeShapeType="1"/>
          </p:cNvSpPr>
          <p:nvPr/>
        </p:nvSpPr>
        <p:spPr bwMode="auto">
          <a:xfrm flipV="1">
            <a:off x="1331913" y="3716338"/>
            <a:ext cx="6624637" cy="1008062"/>
          </a:xfrm>
          <a:prstGeom prst="line">
            <a:avLst/>
          </a:prstGeom>
          <a:noFill/>
          <a:ln w="9525">
            <a:solidFill>
              <a:srgbClr val="CC00CC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" name="Szövegdoboz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84500" y="1268760"/>
            <a:ext cx="2483643" cy="584775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hu-HU">
                <a:noFill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églalap 2"/>
              <p:cNvSpPr/>
              <p:nvPr/>
            </p:nvSpPr>
            <p:spPr>
              <a:xfrm>
                <a:off x="7025394" y="2317579"/>
                <a:ext cx="50065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hu-HU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sz="32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hu-HU" sz="3200" dirty="0"/>
              </a:p>
            </p:txBody>
          </p:sp>
        </mc:Choice>
        <mc:Fallback xmlns="">
          <p:sp>
            <p:nvSpPr>
              <p:cNvPr id="3" name="Téglalap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394" y="2317579"/>
                <a:ext cx="500650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/>
              <p:cNvSpPr/>
              <p:nvPr/>
            </p:nvSpPr>
            <p:spPr>
              <a:xfrm rot="21046504">
                <a:off x="6301908" y="3899260"/>
                <a:ext cx="2448272" cy="5880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hu-HU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u-HU" sz="32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hu-HU" sz="3200" b="0" i="1" smtClean="0">
                        <a:latin typeface="Cambria Math" panose="02040503050406030204" pitchFamily="18" charset="0"/>
                      </a:rPr>
                      <m:t>(1−</m:t>
                    </m:r>
                    <m:r>
                      <a:rPr lang="hu-HU" sz="32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hu-HU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u-HU" sz="3200" dirty="0" smtClean="0"/>
                  <a:t>Y</a:t>
                </a:r>
                <a:endParaRPr lang="hu-HU" sz="3200" dirty="0"/>
              </a:p>
            </p:txBody>
          </p:sp>
        </mc:Choice>
        <mc:Fallback xmlns=""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046504">
                <a:off x="6301908" y="3899260"/>
                <a:ext cx="2448272" cy="588032"/>
              </a:xfrm>
              <a:prstGeom prst="rect">
                <a:avLst/>
              </a:prstGeom>
              <a:blipFill rotWithShape="0">
                <a:blip r:embed="rId4"/>
                <a:stretch>
                  <a:fillRect t="-187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71882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7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0" grpId="0"/>
      <p:bldP spid="227331" grpId="0" build="p" bldLvl="5"/>
      <p:bldP spid="227336" grpId="0"/>
      <p:bldP spid="22734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6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200" b="1" smtClean="0"/>
              <a:t>Az egyensúlyi jövedelem meghatározása</a:t>
            </a:r>
            <a:endParaRPr lang="hu-HU" sz="320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lvl="1" indent="0" eaLnBrk="1" hangingPunct="1">
                  <a:buClr>
                    <a:schemeClr val="accent2"/>
                  </a:buClr>
                  <a:buFont typeface="Arial" charset="0"/>
                  <a:buNone/>
                  <a:defRPr/>
                </a:pPr>
                <a:r>
                  <a:rPr lang="hu-HU" b="1" dirty="0" smtClean="0"/>
                  <a:t>Egyensúly</a:t>
                </a:r>
                <a:r>
                  <a:rPr lang="hu-HU" b="1" dirty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 esetén a jövedelem meghatározható az alábbiak szerint</a:t>
                </a:r>
                <a:r>
                  <a:rPr lang="hu-HU" b="1" dirty="0" smtClean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:</a:t>
                </a:r>
                <a:endParaRPr lang="hu-HU" b="1" dirty="0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 marL="914400" lvl="2" indent="0" eaLnBrk="1" hangingPunct="1">
                  <a:buClr>
                    <a:schemeClr val="accent2"/>
                  </a:buClr>
                  <a:buFont typeface="Arial" charset="0"/>
                  <a:buNone/>
                  <a:defRPr/>
                </a:pPr>
                <a:endParaRPr lang="hu-HU" sz="2500" b="1" dirty="0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  <a:p>
                <a:pPr marL="0" indent="0" eaLnBrk="1" hangingPunct="1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𝐴𝐷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dirty="0">
                          <a:cs typeface="Arial" charset="0"/>
                        </a:rPr>
                        <m:t>ĉ</m:t>
                      </m:r>
                      <m:d>
                        <m:d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𝑧𝑌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𝑇𝑅</m:t>
                          </m:r>
                        </m:e>
                      </m:d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hu-HU" dirty="0" smtClean="0"/>
              </a:p>
              <a:p>
                <a:pPr marL="0" indent="0" eaLnBrk="1" hangingPunct="1">
                  <a:buNone/>
                  <a:defRPr/>
                </a:pPr>
                <a:r>
                  <a:rPr lang="hu-HU" dirty="0" smtClean="0"/>
                  <a:t>Ebből:</a:t>
                </a:r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852" t="-148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2266" name="Object 42"/>
          <p:cNvGraphicFramePr>
            <a:graphicFrameLocks noGrp="1" noChangeAspect="1"/>
          </p:cNvGraphicFramePr>
          <p:nvPr/>
        </p:nvGraphicFramePr>
        <p:xfrm>
          <a:off x="1908175" y="4292600"/>
          <a:ext cx="5903913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1" name="Equation" r:id="rId4" imgW="2349500" imgH="419100" progId="Equation.3">
                  <p:embed/>
                </p:oleObj>
              </mc:Choice>
              <mc:Fallback>
                <p:oleObj name="Equation" r:id="rId4" imgW="2349500" imgH="4191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292600"/>
                        <a:ext cx="5903913" cy="105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055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E5038-C9CD-44AA-9ABA-7A08906548AB}" type="slidenum">
              <a:rPr lang="hu-HU"/>
              <a:pPr>
                <a:defRPr/>
              </a:pPr>
              <a:t>38</a:t>
            </a:fld>
            <a:endParaRPr lang="hu-HU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800" b="1" smtClean="0"/>
              <a:t>Multiplikátor</a:t>
            </a:r>
            <a:endParaRPr lang="hu-HU" sz="3000" b="1" smtClean="0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hu-HU" b="1" smtClean="0"/>
              <a:t>Adókulccsal és adókulcs nélkül: </a:t>
            </a:r>
          </a:p>
          <a:p>
            <a:pPr eaLnBrk="1" hangingPunct="1"/>
            <a:endParaRPr lang="hu-HU" b="1" smtClean="0"/>
          </a:p>
          <a:p>
            <a:pPr eaLnBrk="1" hangingPunct="1"/>
            <a:endParaRPr lang="hu-HU" b="1" smtClean="0"/>
          </a:p>
          <a:p>
            <a:pPr eaLnBrk="1" hangingPunct="1"/>
            <a:endParaRPr lang="hu-HU" smtClean="0"/>
          </a:p>
        </p:txBody>
      </p:sp>
      <p:sp>
        <p:nvSpPr>
          <p:cNvPr id="532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67269" name="Object 20"/>
          <p:cNvGraphicFramePr>
            <a:graphicFrameLocks noChangeAspect="1"/>
          </p:cNvGraphicFramePr>
          <p:nvPr/>
        </p:nvGraphicFramePr>
        <p:xfrm>
          <a:off x="1778000" y="2176463"/>
          <a:ext cx="5599113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4" name="Equation" r:id="rId3" imgW="2082800" imgH="419100" progId="Equation.3">
                  <p:embed/>
                </p:oleObj>
              </mc:Choice>
              <mc:Fallback>
                <p:oleObj name="Equation" r:id="rId3" imgW="20828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2176463"/>
                        <a:ext cx="5599113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66040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/>
      <p:bldP spid="267267" grpId="0" build="p" bldLvl="5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12096-141D-4A42-9C01-8738545A147E}" type="slidenum">
              <a:rPr lang="hu-HU"/>
              <a:pPr>
                <a:defRPr/>
              </a:pPr>
              <a:t>39</a:t>
            </a:fld>
            <a:endParaRPr lang="hu-HU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350962"/>
          </a:xfrm>
        </p:spPr>
        <p:txBody>
          <a:bodyPr/>
          <a:lstStyle/>
          <a:p>
            <a:pPr eaLnBrk="1" hangingPunct="1"/>
            <a:r>
              <a:rPr lang="hu-HU" sz="3000" b="1" smtClean="0"/>
              <a:t>G hatása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marL="533400" indent="-533400" eaLnBrk="1" hangingPunct="1"/>
            <a:r>
              <a:rPr lang="hu-HU" sz="2400" b="1" smtClean="0"/>
              <a:t>A kormányzati kereslet (G) multiplikatív hatása:</a:t>
            </a:r>
          </a:p>
          <a:p>
            <a:pPr marL="533400" indent="-533400" eaLnBrk="1" hangingPunct="1"/>
            <a:endParaRPr lang="hu-HU" sz="2400" b="1" smtClean="0">
              <a:solidFill>
                <a:srgbClr val="000099"/>
              </a:solidFill>
            </a:endParaRPr>
          </a:p>
          <a:p>
            <a:pPr marL="533400" indent="-533400" eaLnBrk="1" hangingPunct="1"/>
            <a:endParaRPr lang="hu-HU" sz="2400" b="1" smtClean="0">
              <a:solidFill>
                <a:srgbClr val="000099"/>
              </a:solidFill>
            </a:endParaRPr>
          </a:p>
          <a:p>
            <a:pPr marL="533400" indent="-533400" eaLnBrk="1" hangingPunct="1"/>
            <a:endParaRPr lang="hu-HU" sz="2400" b="1" smtClean="0">
              <a:solidFill>
                <a:srgbClr val="000099"/>
              </a:solidFill>
            </a:endParaRPr>
          </a:p>
          <a:p>
            <a:pPr marL="533400" indent="-533400" eaLnBrk="1" hangingPunct="1"/>
            <a:r>
              <a:rPr lang="hu-HU" sz="2400" b="1" smtClean="0"/>
              <a:t>Jövedelemfüggő adó esetében:</a:t>
            </a:r>
          </a:p>
        </p:txBody>
      </p:sp>
      <p:graphicFrame>
        <p:nvGraphicFramePr>
          <p:cNvPr id="268294" name="Object 42"/>
          <p:cNvGraphicFramePr>
            <a:graphicFrameLocks noGrp="1" noChangeAspect="1"/>
          </p:cNvGraphicFramePr>
          <p:nvPr>
            <p:ph sz="half" idx="2"/>
          </p:nvPr>
        </p:nvGraphicFramePr>
        <p:xfrm>
          <a:off x="3770313" y="2093913"/>
          <a:ext cx="1889125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6" name="Equation" r:id="rId3" imgW="710891" imgH="393529" progId="Equation.3">
                  <p:embed/>
                </p:oleObj>
              </mc:Choice>
              <mc:Fallback>
                <p:oleObj name="Equation" r:id="rId3" imgW="710891" imgH="393529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313" y="2093913"/>
                        <a:ext cx="1889125" cy="1046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19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68296" name="Object 43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348038" y="4665663"/>
          <a:ext cx="2736850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7" name="Equation" r:id="rId5" imgW="1066800" imgH="419100" progId="Equation.3">
                  <p:embed/>
                </p:oleObj>
              </mc:Choice>
              <mc:Fallback>
                <p:oleObj name="Equation" r:id="rId5" imgW="1066800" imgH="4191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665663"/>
                        <a:ext cx="2736850" cy="107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839160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8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8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0" grpId="0"/>
      <p:bldP spid="268291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églalap 1"/>
          <p:cNvSpPr>
            <a:spLocks noChangeArrowheads="1"/>
          </p:cNvSpPr>
          <p:nvPr/>
        </p:nvSpPr>
        <p:spPr bwMode="auto">
          <a:xfrm>
            <a:off x="107950" y="115888"/>
            <a:ext cx="89281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/>
            <a:r>
              <a:rPr lang="hu-HU" sz="2400" b="1" dirty="0" smtClean="0"/>
              <a:t>Emlékeztető: </a:t>
            </a:r>
            <a:r>
              <a:rPr lang="hu-HU" sz="2400" b="1" dirty="0" err="1" smtClean="0"/>
              <a:t>Say-törvény</a:t>
            </a:r>
            <a:endParaRPr lang="hu-HU" sz="2400" b="1" dirty="0" smtClean="0"/>
          </a:p>
          <a:p>
            <a:pPr hangingPunct="0"/>
            <a:r>
              <a:rPr lang="hu-HU" sz="2400" dirty="0" smtClean="0"/>
              <a:t>"</a:t>
            </a:r>
            <a:r>
              <a:rPr lang="hu-HU" sz="2400" dirty="0"/>
              <a:t>Érdemes rámutatnunk arra, hogy amint sor kerül egy jószág előállítására, attól a pillanattól kezdve piacot kínál más termékeknek is saját teljes értékének erejéig. Amint a termelő befejezte termékén utolsó műveletét, igencsak törekedik arra, hogy azonmód eladja nehogy kezeiben csökkenjen annak értéke. Nem kisebb hévvel próbálkozik ezután felhasználni az így nyert pénzösszeget, hiszen a pénz értéke szintén romlandó. A pénztől való megszabadulás egyetlen módja azonban az, ha másik terméket vásárolunk. Így tehát valamely termék előállításának puszta ténye közvetlenül szabad teret nyit más termékek számára." (J. B. </a:t>
            </a:r>
            <a:r>
              <a:rPr lang="hu-HU" sz="2400" dirty="0" err="1"/>
              <a:t>Say</a:t>
            </a:r>
            <a:r>
              <a:rPr lang="hu-HU" sz="2400" dirty="0"/>
              <a:t>: </a:t>
            </a:r>
            <a:r>
              <a:rPr lang="hu-HU" sz="2400" dirty="0" err="1"/>
              <a:t>Traité</a:t>
            </a:r>
            <a:r>
              <a:rPr lang="hu-HU" sz="2400" dirty="0"/>
              <a:t> d' </a:t>
            </a:r>
            <a:r>
              <a:rPr lang="hu-HU" sz="2400" dirty="0" err="1"/>
              <a:t>Economie</a:t>
            </a:r>
            <a:r>
              <a:rPr lang="hu-HU" sz="2400" dirty="0"/>
              <a:t> </a:t>
            </a:r>
            <a:r>
              <a:rPr lang="hu-HU" sz="2400" dirty="0" err="1"/>
              <a:t>Politique</a:t>
            </a:r>
            <a:r>
              <a:rPr lang="hu-HU" sz="2400" dirty="0"/>
              <a:t>. London 1821. 167.o.)</a:t>
            </a:r>
          </a:p>
        </p:txBody>
      </p:sp>
    </p:spTree>
    <p:extLst>
      <p:ext uri="{BB962C8B-B14F-4D97-AF65-F5344CB8AC3E}">
        <p14:creationId xmlns:p14="http://schemas.microsoft.com/office/powerpoint/2010/main" val="205302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u-HU" sz="2400" b="1" dirty="0" smtClean="0"/>
              <a:t>Gyakorló feladat</a:t>
            </a:r>
            <a:endParaRPr lang="hu-HU" sz="2400" b="1" dirty="0"/>
          </a:p>
        </p:txBody>
      </p:sp>
      <p:sp>
        <p:nvSpPr>
          <p:cNvPr id="130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7"/>
            <a:ext cx="8229600" cy="554389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400" dirty="0" smtClean="0"/>
              <a:t>Egy zárt gazdaságban a jövedelemtől független fogyasztás nagysága 285, a megtakarítási határhajlandóság 0,25, az adók összege 600, a transzferek értéke 300, </a:t>
            </a:r>
            <a:r>
              <a:rPr lang="hu-HU" sz="2400" smtClean="0"/>
              <a:t>a </a:t>
            </a:r>
            <a:r>
              <a:rPr lang="hu-HU" sz="2400" smtClean="0"/>
              <a:t>magán beruházási </a:t>
            </a:r>
            <a:r>
              <a:rPr lang="hu-HU" sz="2400" dirty="0" smtClean="0"/>
              <a:t>kereslet nagysága 1500, a kormányzati vásárlások nagysága 500.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400" dirty="0" smtClean="0"/>
              <a:t>a) Mekkora ebben a gazdaságban az árupiaci egyensúlyt biztosító jövedelem nagysága?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400" dirty="0" smtClean="0"/>
              <a:t>b) Hogyan változik az egyensúlyi jövedelem, ha a kormányzat a deficit csökkentése érdekében pontosan a költségvetési deficit nagyságával csökkenti a kormányzati vásárlások értékét?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400" dirty="0" smtClean="0"/>
              <a:t>c) Ha a kormány a költségvetési deficitet adóemeléssel szünteti meg, (miközben a transzferek és az állami vásárlások nagysága nem változik), akkor az így szükséges adóemelés következtében  mennyivel fog változni az egyensúlyi jövedelem?</a:t>
            </a:r>
          </a:p>
        </p:txBody>
      </p:sp>
    </p:spTree>
    <p:extLst>
      <p:ext uri="{BB962C8B-B14F-4D97-AF65-F5344CB8AC3E}">
        <p14:creationId xmlns:p14="http://schemas.microsoft.com/office/powerpoint/2010/main" val="4832505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31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Y=C+I+G</a:t>
            </a:r>
          </a:p>
          <a:p>
            <a:pPr eaLnBrk="1" hangingPunct="1"/>
            <a:r>
              <a:rPr lang="hu-HU" smtClean="0"/>
              <a:t>Y=285+0,75(Y-600+300)+1500+500</a:t>
            </a:r>
          </a:p>
          <a:p>
            <a:pPr eaLnBrk="1" hangingPunct="1"/>
            <a:r>
              <a:rPr lang="hu-HU" smtClean="0"/>
              <a:t>Y=8240</a:t>
            </a:r>
          </a:p>
        </p:txBody>
      </p:sp>
    </p:spTree>
    <p:extLst>
      <p:ext uri="{BB962C8B-B14F-4D97-AF65-F5344CB8AC3E}">
        <p14:creationId xmlns:p14="http://schemas.microsoft.com/office/powerpoint/2010/main" val="19637932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320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Költségvetés egyenlege: </a:t>
            </a:r>
          </a:p>
          <a:p>
            <a:pPr eaLnBrk="1" hangingPunct="1"/>
            <a:r>
              <a:rPr lang="hu-HU" dirty="0" err="1" smtClean="0"/>
              <a:t>T-Tr-G</a:t>
            </a:r>
            <a:r>
              <a:rPr lang="hu-HU" dirty="0" smtClean="0"/>
              <a:t>=600-300-500=-200 (deficit=200)</a:t>
            </a:r>
          </a:p>
          <a:p>
            <a:pPr eaLnBrk="1" hangingPunct="1"/>
            <a:r>
              <a:rPr lang="hu-HU" dirty="0" smtClean="0"/>
              <a:t>G’=300</a:t>
            </a:r>
          </a:p>
          <a:p>
            <a:pPr eaLnBrk="1" hangingPunct="1"/>
            <a:r>
              <a:rPr lang="el-GR" dirty="0" smtClean="0">
                <a:cs typeface="Arial" charset="0"/>
              </a:rPr>
              <a:t>Δ</a:t>
            </a:r>
            <a:r>
              <a:rPr lang="hu-HU" dirty="0" smtClean="0">
                <a:cs typeface="Arial" charset="0"/>
              </a:rPr>
              <a:t>Y= (1/(1-</a:t>
            </a:r>
            <a:r>
              <a:rPr lang="en-US" dirty="0" smtClean="0">
                <a:cs typeface="Arial" charset="0"/>
              </a:rPr>
              <a:t>ĉ</a:t>
            </a:r>
            <a:r>
              <a:rPr lang="hu-HU" dirty="0" smtClean="0">
                <a:cs typeface="Arial" charset="0"/>
              </a:rPr>
              <a:t>))</a:t>
            </a:r>
            <a:r>
              <a:rPr lang="el-GR" dirty="0" smtClean="0">
                <a:cs typeface="Arial" charset="0"/>
              </a:rPr>
              <a:t>Δ</a:t>
            </a:r>
            <a:r>
              <a:rPr lang="hu-HU" dirty="0" smtClean="0">
                <a:cs typeface="Arial" charset="0"/>
              </a:rPr>
              <a:t>G</a:t>
            </a:r>
          </a:p>
          <a:p>
            <a:pPr eaLnBrk="1" hangingPunct="1"/>
            <a:r>
              <a:rPr lang="el-GR" dirty="0" smtClean="0">
                <a:cs typeface="Arial" charset="0"/>
              </a:rPr>
              <a:t>Δ</a:t>
            </a:r>
            <a:r>
              <a:rPr lang="hu-HU" dirty="0" smtClean="0">
                <a:cs typeface="Arial" charset="0"/>
              </a:rPr>
              <a:t>Y=4(-200)=-800</a:t>
            </a:r>
            <a:endParaRPr lang="el-GR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0846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331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mtClean="0">
                <a:cs typeface="Arial" charset="0"/>
              </a:rPr>
              <a:t>Δ</a:t>
            </a:r>
            <a:r>
              <a:rPr lang="hu-HU" smtClean="0">
                <a:cs typeface="Arial" charset="0"/>
              </a:rPr>
              <a:t>T=200</a:t>
            </a:r>
          </a:p>
          <a:p>
            <a:pPr eaLnBrk="1" hangingPunct="1"/>
            <a:r>
              <a:rPr lang="el-GR" smtClean="0">
                <a:cs typeface="Arial" charset="0"/>
              </a:rPr>
              <a:t>Δ</a:t>
            </a:r>
            <a:r>
              <a:rPr lang="hu-HU" smtClean="0">
                <a:cs typeface="Arial" charset="0"/>
              </a:rPr>
              <a:t>Y=(-</a:t>
            </a:r>
            <a:r>
              <a:rPr lang="en-US" smtClean="0">
                <a:cs typeface="Arial" charset="0"/>
              </a:rPr>
              <a:t>ĉ</a:t>
            </a:r>
            <a:r>
              <a:rPr lang="hu-HU" smtClean="0">
                <a:cs typeface="Arial" charset="0"/>
              </a:rPr>
              <a:t>/(1- </a:t>
            </a:r>
            <a:r>
              <a:rPr lang="en-US" smtClean="0">
                <a:cs typeface="Arial" charset="0"/>
              </a:rPr>
              <a:t>ĉ</a:t>
            </a:r>
            <a:r>
              <a:rPr lang="hu-HU" smtClean="0">
                <a:cs typeface="Arial" charset="0"/>
              </a:rPr>
              <a:t>)) </a:t>
            </a:r>
            <a:r>
              <a:rPr lang="el-GR" smtClean="0">
                <a:cs typeface="Arial" charset="0"/>
              </a:rPr>
              <a:t>Δ</a:t>
            </a:r>
            <a:r>
              <a:rPr lang="hu-HU" smtClean="0">
                <a:cs typeface="Arial" charset="0"/>
              </a:rPr>
              <a:t>T</a:t>
            </a:r>
          </a:p>
          <a:p>
            <a:pPr eaLnBrk="1" hangingPunct="1"/>
            <a:r>
              <a:rPr lang="el-GR" smtClean="0">
                <a:cs typeface="Arial" charset="0"/>
              </a:rPr>
              <a:t>Δ</a:t>
            </a:r>
            <a:r>
              <a:rPr lang="hu-HU" smtClean="0">
                <a:cs typeface="Arial" charset="0"/>
              </a:rPr>
              <a:t>Y=-3(200)=-600</a:t>
            </a:r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1642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200" smtClean="0"/>
              <a:t>Egy makrogazdaságról a következő adatok állnak rendelkezésre:</a:t>
            </a:r>
          </a:p>
        </p:txBody>
      </p:sp>
      <p:sp>
        <p:nvSpPr>
          <p:cNvPr id="134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600" dirty="0" smtClean="0"/>
              <a:t>A kormányzati kiadás nagysága 1000. Jövedelemfüggő adó nincs, a transzferek és az adók nagysága megegyezik. A jövedelemtől független fogyasztás 400, a megtakarítási határhajlandóság 25%, a beruházás 2000.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600" dirty="0" smtClean="0"/>
              <a:t>a. Mekkora jelenleg a gazdaságban az egyensúlyi jövedelem?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600" dirty="0" smtClean="0"/>
              <a:t>b. Ha a kormányzat 1200 egységgel kívánja növelni az egyensúlyi jövedelmet, mennyivel kell növelnie a transzfereket?</a:t>
            </a:r>
          </a:p>
        </p:txBody>
      </p:sp>
    </p:spTree>
    <p:extLst>
      <p:ext uri="{BB962C8B-B14F-4D97-AF65-F5344CB8AC3E}">
        <p14:creationId xmlns:p14="http://schemas.microsoft.com/office/powerpoint/2010/main" val="26909249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35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Y=C+I+G</a:t>
            </a:r>
          </a:p>
          <a:p>
            <a:pPr eaLnBrk="1" hangingPunct="1"/>
            <a:r>
              <a:rPr lang="hu-HU" smtClean="0"/>
              <a:t>Y=400+0,75(Y-T+Tr)+2000+1000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mtClean="0"/>
              <a:t>T=Tr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mtClean="0"/>
              <a:t>Y=13600</a:t>
            </a:r>
          </a:p>
        </p:txBody>
      </p:sp>
    </p:spTree>
    <p:extLst>
      <p:ext uri="{BB962C8B-B14F-4D97-AF65-F5344CB8AC3E}">
        <p14:creationId xmlns:p14="http://schemas.microsoft.com/office/powerpoint/2010/main" val="16165685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36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mtClean="0">
                <a:cs typeface="Arial" charset="0"/>
              </a:rPr>
              <a:t>Δ</a:t>
            </a:r>
            <a:r>
              <a:rPr lang="hu-HU" smtClean="0">
                <a:cs typeface="Arial" charset="0"/>
              </a:rPr>
              <a:t>Y= (</a:t>
            </a:r>
            <a:r>
              <a:rPr lang="en-US" smtClean="0">
                <a:cs typeface="Arial" charset="0"/>
              </a:rPr>
              <a:t>ĉ</a:t>
            </a:r>
            <a:r>
              <a:rPr lang="hu-HU" smtClean="0">
                <a:cs typeface="Arial" charset="0"/>
              </a:rPr>
              <a:t>/(1- </a:t>
            </a:r>
            <a:r>
              <a:rPr lang="en-US" smtClean="0">
                <a:cs typeface="Arial" charset="0"/>
              </a:rPr>
              <a:t>ĉ</a:t>
            </a:r>
            <a:r>
              <a:rPr lang="hu-HU" smtClean="0">
                <a:cs typeface="Arial" charset="0"/>
              </a:rPr>
              <a:t>)) </a:t>
            </a:r>
            <a:r>
              <a:rPr lang="el-GR" smtClean="0">
                <a:cs typeface="Arial" charset="0"/>
              </a:rPr>
              <a:t>Δ</a:t>
            </a:r>
            <a:r>
              <a:rPr lang="hu-HU" smtClean="0">
                <a:cs typeface="Arial" charset="0"/>
              </a:rPr>
              <a:t>Tr</a:t>
            </a:r>
          </a:p>
          <a:p>
            <a:pPr eaLnBrk="1" hangingPunct="1"/>
            <a:r>
              <a:rPr lang="hu-HU" smtClean="0">
                <a:cs typeface="Arial" charset="0"/>
              </a:rPr>
              <a:t>1200=3 </a:t>
            </a:r>
            <a:r>
              <a:rPr lang="el-GR" smtClean="0">
                <a:cs typeface="Arial" charset="0"/>
              </a:rPr>
              <a:t>Δ</a:t>
            </a:r>
            <a:r>
              <a:rPr lang="hu-HU" smtClean="0">
                <a:cs typeface="Arial" charset="0"/>
              </a:rPr>
              <a:t>Tr</a:t>
            </a:r>
          </a:p>
          <a:p>
            <a:pPr eaLnBrk="1" hangingPunct="1"/>
            <a:r>
              <a:rPr lang="el-GR" smtClean="0">
                <a:cs typeface="Arial" charset="0"/>
              </a:rPr>
              <a:t>Δ</a:t>
            </a:r>
            <a:r>
              <a:rPr lang="hu-HU" smtClean="0">
                <a:cs typeface="Arial" charset="0"/>
              </a:rPr>
              <a:t>Tr=400</a:t>
            </a:r>
          </a:p>
        </p:txBody>
      </p:sp>
    </p:spTree>
    <p:extLst>
      <p:ext uri="{BB962C8B-B14F-4D97-AF65-F5344CB8AC3E}">
        <p14:creationId xmlns:p14="http://schemas.microsoft.com/office/powerpoint/2010/main" val="1899290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1600200"/>
            <a:ext cx="4319587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400" b="1" i="1" dirty="0" smtClean="0">
                <a:latin typeface="Times New Roman" pitchFamily="18" charset="0"/>
              </a:rPr>
              <a:t>	r</a:t>
            </a:r>
            <a:r>
              <a:rPr lang="hu-HU" altLang="hu-HU" sz="2400" b="1" dirty="0" smtClean="0">
                <a:latin typeface="Times New Roman" pitchFamily="18" charset="0"/>
              </a:rPr>
              <a:t> változik </a:t>
            </a:r>
            <a:r>
              <a:rPr lang="hu-HU" altLang="hu-HU" sz="2400" b="1" dirty="0" smtClean="0">
                <a:latin typeface="Times New Roman" pitchFamily="18" charset="0"/>
                <a:sym typeface="Wingdings 3" pitchFamily="18" charset="2"/>
              </a:rPr>
              <a:t> </a:t>
            </a:r>
            <a:r>
              <a:rPr lang="hu-HU" altLang="hu-HU" sz="2400" b="1" dirty="0" smtClean="0">
                <a:latin typeface="Times New Roman" pitchFamily="18" charset="0"/>
              </a:rPr>
              <a:t>I(</a:t>
            </a:r>
            <a:r>
              <a:rPr lang="hu-HU" altLang="hu-HU" sz="2400" b="1" i="1" dirty="0">
                <a:latin typeface="Times New Roman" pitchFamily="18" charset="0"/>
              </a:rPr>
              <a:t>r</a:t>
            </a:r>
            <a:r>
              <a:rPr lang="hu-HU" altLang="hu-HU" sz="2400" b="1" dirty="0" smtClean="0">
                <a:latin typeface="Times New Roman" pitchFamily="18" charset="0"/>
              </a:rPr>
              <a:t>)</a:t>
            </a:r>
            <a:r>
              <a:rPr lang="hu-HU" altLang="hu-HU" sz="2400" dirty="0" smtClean="0">
                <a:latin typeface="Times New Roman" pitchFamily="18" charset="0"/>
              </a:rPr>
              <a:t> </a:t>
            </a:r>
            <a:r>
              <a:rPr lang="hu-HU" altLang="hu-HU" sz="2400" b="1" dirty="0" smtClean="0">
                <a:latin typeface="Times New Roman" pitchFamily="18" charset="0"/>
              </a:rPr>
              <a:t>változik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400" b="1" dirty="0" smtClean="0">
                <a:latin typeface="Times New Roman" pitchFamily="18" charset="0"/>
              </a:rPr>
              <a:t>	Az árupiaci egyensúlyi jövedelem függ a kamatlábtól.</a:t>
            </a:r>
            <a:r>
              <a:rPr lang="hu-HU" altLang="hu-HU" sz="2400" dirty="0" smtClean="0">
                <a:latin typeface="Times New Roman" pitchFamily="18" charset="0"/>
              </a:rPr>
              <a:t> </a:t>
            </a:r>
            <a:endParaRPr lang="hu-HU" altLang="hu-HU" sz="24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altLang="hu-HU" sz="24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altLang="hu-HU" sz="24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400" b="1" baseline="-25000" dirty="0" smtClean="0">
                <a:latin typeface="Times New Roman" pitchFamily="18" charset="0"/>
              </a:rPr>
              <a:t>  	</a:t>
            </a:r>
            <a:r>
              <a:rPr lang="hu-HU" altLang="hu-HU" sz="2400" b="1" dirty="0" err="1" smtClean="0">
                <a:solidFill>
                  <a:schemeClr val="accent1"/>
                </a:solidFill>
                <a:latin typeface="Times New Roman" pitchFamily="18" charset="0"/>
              </a:rPr>
              <a:t>IS-görbe</a:t>
            </a:r>
            <a:r>
              <a:rPr lang="hu-HU" altLang="hu-HU" sz="2400" b="1" dirty="0" smtClean="0">
                <a:latin typeface="Times New Roman" pitchFamily="18" charset="0"/>
              </a:rPr>
              <a:t> (beruházás-megtakarítás, </a:t>
            </a:r>
            <a:r>
              <a:rPr lang="hu-HU" altLang="hu-HU" sz="2400" b="1" dirty="0" err="1" smtClean="0">
                <a:latin typeface="Times New Roman" pitchFamily="18" charset="0"/>
              </a:rPr>
              <a:t>investment-saving</a:t>
            </a:r>
            <a:r>
              <a:rPr lang="hu-HU" altLang="hu-HU" sz="2400" b="1" dirty="0" smtClean="0">
                <a:latin typeface="Times New Roman" pitchFamily="18" charset="0"/>
              </a:rPr>
              <a:t>): a reáljövedelem (Y) és a kamatláb (</a:t>
            </a:r>
            <a:r>
              <a:rPr lang="hu-HU" altLang="hu-HU" sz="2400" b="1" i="1" dirty="0">
                <a:latin typeface="Times New Roman" pitchFamily="18" charset="0"/>
              </a:rPr>
              <a:t>r</a:t>
            </a:r>
            <a:r>
              <a:rPr lang="hu-HU" altLang="hu-HU" sz="2400" b="1" dirty="0" smtClean="0">
                <a:latin typeface="Times New Roman" pitchFamily="18" charset="0"/>
              </a:rPr>
              <a:t>) összes árupiaci egyensúlyt biztosító pontjainak halmaza</a:t>
            </a:r>
            <a:r>
              <a:rPr lang="hu-HU" altLang="hu-HU" sz="2400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84994" name="Line 3"/>
          <p:cNvSpPr>
            <a:spLocks noChangeShapeType="1"/>
          </p:cNvSpPr>
          <p:nvPr/>
        </p:nvSpPr>
        <p:spPr bwMode="auto">
          <a:xfrm flipV="1">
            <a:off x="1116013" y="1916113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4995" name="Line 4"/>
          <p:cNvSpPr>
            <a:spLocks noChangeShapeType="1"/>
          </p:cNvSpPr>
          <p:nvPr/>
        </p:nvSpPr>
        <p:spPr bwMode="auto">
          <a:xfrm>
            <a:off x="1116013" y="4292600"/>
            <a:ext cx="2735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4996" name="Line 5"/>
          <p:cNvSpPr>
            <a:spLocks noChangeShapeType="1"/>
          </p:cNvSpPr>
          <p:nvPr/>
        </p:nvSpPr>
        <p:spPr bwMode="auto">
          <a:xfrm flipV="1">
            <a:off x="1116013" y="4724400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4997" name="Line 6"/>
          <p:cNvSpPr>
            <a:spLocks noChangeShapeType="1"/>
          </p:cNvSpPr>
          <p:nvPr/>
        </p:nvSpPr>
        <p:spPr bwMode="auto">
          <a:xfrm>
            <a:off x="1116013" y="6381750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4998" name="Text Box 7"/>
          <p:cNvSpPr txBox="1">
            <a:spLocks noChangeArrowheads="1"/>
          </p:cNvSpPr>
          <p:nvPr/>
        </p:nvSpPr>
        <p:spPr bwMode="auto">
          <a:xfrm>
            <a:off x="3779838" y="393382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>
                <a:latin typeface="Times New Roman" pitchFamily="18" charset="0"/>
                <a:cs typeface="Arial" charset="0"/>
              </a:rPr>
              <a:t>Y</a:t>
            </a:r>
          </a:p>
        </p:txBody>
      </p:sp>
      <p:sp>
        <p:nvSpPr>
          <p:cNvPr id="84999" name="Line 8"/>
          <p:cNvSpPr>
            <a:spLocks noChangeShapeType="1"/>
          </p:cNvSpPr>
          <p:nvPr/>
        </p:nvSpPr>
        <p:spPr bwMode="auto">
          <a:xfrm flipV="1">
            <a:off x="1116013" y="2133600"/>
            <a:ext cx="2160587" cy="2159000"/>
          </a:xfrm>
          <a:prstGeom prst="line">
            <a:avLst/>
          </a:prstGeom>
          <a:noFill/>
          <a:ln w="57150">
            <a:solidFill>
              <a:srgbClr val="FF9999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5000" name="Text Box 9"/>
          <p:cNvSpPr txBox="1">
            <a:spLocks noChangeArrowheads="1"/>
          </p:cNvSpPr>
          <p:nvPr/>
        </p:nvSpPr>
        <p:spPr bwMode="auto">
          <a:xfrm>
            <a:off x="3132138" y="1725613"/>
            <a:ext cx="12969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800" b="1">
                <a:solidFill>
                  <a:srgbClr val="FF9999"/>
                </a:solidFill>
                <a:latin typeface="Times New Roman" pitchFamily="18" charset="0"/>
                <a:cs typeface="Arial" charset="0"/>
              </a:rPr>
              <a:t>AD</a:t>
            </a:r>
            <a:r>
              <a:rPr lang="hu-HU" altLang="hu-HU" sz="2800">
                <a:solidFill>
                  <a:srgbClr val="FF9999"/>
                </a:solidFill>
                <a:latin typeface="Times New Roman" pitchFamily="18" charset="0"/>
                <a:cs typeface="Arial" charset="0"/>
              </a:rPr>
              <a:t>=</a:t>
            </a:r>
            <a:r>
              <a:rPr lang="hu-HU" altLang="hu-HU" sz="2800" b="1">
                <a:solidFill>
                  <a:srgbClr val="FF9999"/>
                </a:solidFill>
                <a:latin typeface="Times New Roman" pitchFamily="18" charset="0"/>
                <a:cs typeface="Arial" charset="0"/>
              </a:rPr>
              <a:t>Y</a:t>
            </a:r>
          </a:p>
        </p:txBody>
      </p:sp>
      <p:sp>
        <p:nvSpPr>
          <p:cNvPr id="85001" name="Line 10"/>
          <p:cNvSpPr>
            <a:spLocks noChangeShapeType="1"/>
          </p:cNvSpPr>
          <p:nvPr/>
        </p:nvSpPr>
        <p:spPr bwMode="auto">
          <a:xfrm flipV="1">
            <a:off x="1116013" y="3141663"/>
            <a:ext cx="2087562" cy="719137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5002" name="Line 11"/>
          <p:cNvSpPr>
            <a:spLocks noChangeShapeType="1"/>
          </p:cNvSpPr>
          <p:nvPr/>
        </p:nvSpPr>
        <p:spPr bwMode="auto">
          <a:xfrm flipV="1">
            <a:off x="1116013" y="2636838"/>
            <a:ext cx="2087562" cy="792162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5003" name="Text Box 12"/>
          <p:cNvSpPr txBox="1">
            <a:spLocks noChangeArrowheads="1"/>
          </p:cNvSpPr>
          <p:nvPr/>
        </p:nvSpPr>
        <p:spPr bwMode="auto">
          <a:xfrm>
            <a:off x="3059113" y="3068638"/>
            <a:ext cx="19431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800" b="1" dirty="0">
                <a:latin typeface="Times New Roman" pitchFamily="18" charset="0"/>
                <a:cs typeface="Arial" charset="0"/>
              </a:rPr>
              <a:t>C(Y)+</a:t>
            </a:r>
            <a:r>
              <a:rPr lang="hu-HU" altLang="hu-HU" sz="2800" b="1" dirty="0" smtClean="0">
                <a:latin typeface="Times New Roman" pitchFamily="18" charset="0"/>
                <a:cs typeface="Arial" charset="0"/>
              </a:rPr>
              <a:t>I</a:t>
            </a:r>
            <a:r>
              <a:rPr lang="hu-HU" altLang="hu-HU" sz="2800" b="1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hu-HU" altLang="hu-HU" sz="2800" b="1" dirty="0" smtClean="0">
                <a:latin typeface="Times New Roman" pitchFamily="18" charset="0"/>
                <a:cs typeface="Arial" charset="0"/>
              </a:rPr>
              <a:t>-ar</a:t>
            </a:r>
            <a:r>
              <a:rPr lang="hu-HU" altLang="hu-HU" sz="2800" b="1" baseline="-25000" dirty="0" smtClean="0">
                <a:latin typeface="Times New Roman" pitchFamily="18" charset="0"/>
                <a:cs typeface="Arial" charset="0"/>
              </a:rPr>
              <a:t>1</a:t>
            </a:r>
            <a:endParaRPr lang="hu-HU" altLang="hu-HU" sz="2800" b="1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85004" name="Text Box 13"/>
          <p:cNvSpPr txBox="1">
            <a:spLocks noChangeArrowheads="1"/>
          </p:cNvSpPr>
          <p:nvPr/>
        </p:nvSpPr>
        <p:spPr bwMode="auto">
          <a:xfrm>
            <a:off x="4643438" y="23495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altLang="hu-HU">
              <a:cs typeface="Arial" charset="0"/>
            </a:endParaRPr>
          </a:p>
        </p:txBody>
      </p:sp>
      <p:sp>
        <p:nvSpPr>
          <p:cNvPr id="85005" name="Text Box 14"/>
          <p:cNvSpPr txBox="1">
            <a:spLocks noChangeArrowheads="1"/>
          </p:cNvSpPr>
          <p:nvPr/>
        </p:nvSpPr>
        <p:spPr bwMode="auto">
          <a:xfrm>
            <a:off x="3132138" y="2349500"/>
            <a:ext cx="2016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800" b="1" dirty="0">
                <a:latin typeface="Times New Roman" pitchFamily="18" charset="0"/>
                <a:cs typeface="Arial" charset="0"/>
              </a:rPr>
              <a:t>C(Y)+</a:t>
            </a:r>
            <a:r>
              <a:rPr lang="hu-HU" altLang="hu-HU" sz="2800" b="1" dirty="0" smtClean="0">
                <a:latin typeface="Times New Roman" pitchFamily="18" charset="0"/>
                <a:cs typeface="Arial" charset="0"/>
              </a:rPr>
              <a:t>I</a:t>
            </a:r>
            <a:r>
              <a:rPr lang="hu-HU" altLang="hu-HU" sz="2800" b="1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hu-HU" altLang="hu-HU" sz="2800" b="1" dirty="0" smtClean="0">
                <a:latin typeface="Times New Roman" pitchFamily="18" charset="0"/>
                <a:cs typeface="Arial" charset="0"/>
              </a:rPr>
              <a:t>-ar</a:t>
            </a:r>
            <a:r>
              <a:rPr lang="hu-HU" altLang="hu-HU" sz="2800" b="1" baseline="-25000" dirty="0" smtClean="0">
                <a:latin typeface="Times New Roman" pitchFamily="18" charset="0"/>
                <a:cs typeface="Arial" charset="0"/>
              </a:rPr>
              <a:t>2</a:t>
            </a:r>
            <a:endParaRPr lang="hu-HU" altLang="hu-HU" sz="28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85006" name="Text Box 15"/>
          <p:cNvSpPr txBox="1">
            <a:spLocks noChangeArrowheads="1"/>
          </p:cNvSpPr>
          <p:nvPr/>
        </p:nvSpPr>
        <p:spPr bwMode="auto">
          <a:xfrm>
            <a:off x="611188" y="1700213"/>
            <a:ext cx="647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>
                <a:latin typeface="Times New Roman" pitchFamily="18" charset="0"/>
                <a:cs typeface="Arial" charset="0"/>
              </a:rPr>
              <a:t>AD</a:t>
            </a:r>
            <a:endParaRPr lang="hu-HU" altLang="hu-HU" sz="2400" b="1" baseline="30000">
              <a:latin typeface="Times New Roman" pitchFamily="18" charset="0"/>
              <a:cs typeface="Arial" charset="0"/>
            </a:endParaRPr>
          </a:p>
        </p:txBody>
      </p:sp>
      <p:sp>
        <p:nvSpPr>
          <p:cNvPr id="85007" name="Line 16"/>
          <p:cNvSpPr>
            <a:spLocks noChangeShapeType="1"/>
          </p:cNvSpPr>
          <p:nvPr/>
        </p:nvSpPr>
        <p:spPr bwMode="auto">
          <a:xfrm>
            <a:off x="1763713" y="3644900"/>
            <a:ext cx="0" cy="273685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5008" name="Line 17"/>
          <p:cNvSpPr>
            <a:spLocks noChangeShapeType="1"/>
          </p:cNvSpPr>
          <p:nvPr/>
        </p:nvSpPr>
        <p:spPr bwMode="auto">
          <a:xfrm>
            <a:off x="2484438" y="2924175"/>
            <a:ext cx="0" cy="3457575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5009" name="Text Box 18"/>
          <p:cNvSpPr txBox="1">
            <a:spLocks noChangeArrowheads="1"/>
          </p:cNvSpPr>
          <p:nvPr/>
        </p:nvSpPr>
        <p:spPr bwMode="auto">
          <a:xfrm>
            <a:off x="1403350" y="4292600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 b="1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Y</a:t>
            </a:r>
            <a:r>
              <a:rPr lang="hu-HU" altLang="hu-HU" sz="2000" b="1" baseline="-25000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1</a:t>
            </a:r>
          </a:p>
        </p:txBody>
      </p:sp>
      <p:sp>
        <p:nvSpPr>
          <p:cNvPr id="85010" name="Text Box 19"/>
          <p:cNvSpPr txBox="1">
            <a:spLocks noChangeArrowheads="1"/>
          </p:cNvSpPr>
          <p:nvPr/>
        </p:nvSpPr>
        <p:spPr bwMode="auto">
          <a:xfrm>
            <a:off x="2124075" y="4365625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 b="1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Y</a:t>
            </a:r>
            <a:r>
              <a:rPr lang="hu-HU" altLang="hu-HU" sz="2000" b="1" baseline="-25000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2</a:t>
            </a:r>
          </a:p>
        </p:txBody>
      </p:sp>
      <p:sp>
        <p:nvSpPr>
          <p:cNvPr id="85011" name="Text Box 20"/>
          <p:cNvSpPr txBox="1">
            <a:spLocks noChangeArrowheads="1"/>
          </p:cNvSpPr>
          <p:nvPr/>
        </p:nvSpPr>
        <p:spPr bwMode="auto">
          <a:xfrm>
            <a:off x="1403350" y="6308725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 b="1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Y</a:t>
            </a:r>
            <a:r>
              <a:rPr lang="hu-HU" altLang="hu-HU" sz="2000" b="1" baseline="-25000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1</a:t>
            </a:r>
          </a:p>
        </p:txBody>
      </p:sp>
      <p:sp>
        <p:nvSpPr>
          <p:cNvPr id="85012" name="Text Box 21"/>
          <p:cNvSpPr txBox="1">
            <a:spLocks noChangeArrowheads="1"/>
          </p:cNvSpPr>
          <p:nvPr/>
        </p:nvSpPr>
        <p:spPr bwMode="auto">
          <a:xfrm>
            <a:off x="2195513" y="6308725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000" b="1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Y</a:t>
            </a:r>
            <a:r>
              <a:rPr lang="hu-HU" altLang="hu-HU" sz="2000" b="1" baseline="-25000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2</a:t>
            </a:r>
          </a:p>
        </p:txBody>
      </p:sp>
      <p:sp>
        <p:nvSpPr>
          <p:cNvPr id="85013" name="Line 22"/>
          <p:cNvSpPr>
            <a:spLocks noChangeShapeType="1"/>
          </p:cNvSpPr>
          <p:nvPr/>
        </p:nvSpPr>
        <p:spPr bwMode="auto">
          <a:xfrm>
            <a:off x="1547813" y="5013325"/>
            <a:ext cx="1295400" cy="100806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5014" name="Line 23"/>
          <p:cNvSpPr>
            <a:spLocks noChangeShapeType="1"/>
          </p:cNvSpPr>
          <p:nvPr/>
        </p:nvSpPr>
        <p:spPr bwMode="auto">
          <a:xfrm flipH="1">
            <a:off x="1116013" y="5157788"/>
            <a:ext cx="6477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5015" name="Line 24"/>
          <p:cNvSpPr>
            <a:spLocks noChangeShapeType="1"/>
          </p:cNvSpPr>
          <p:nvPr/>
        </p:nvSpPr>
        <p:spPr bwMode="auto">
          <a:xfrm flipH="1">
            <a:off x="1116013" y="5734050"/>
            <a:ext cx="1368425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5016" name="Text Box 25"/>
          <p:cNvSpPr txBox="1">
            <a:spLocks noChangeArrowheads="1"/>
          </p:cNvSpPr>
          <p:nvPr/>
        </p:nvSpPr>
        <p:spPr bwMode="auto">
          <a:xfrm>
            <a:off x="611188" y="4797425"/>
            <a:ext cx="43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 i="1" dirty="0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r</a:t>
            </a:r>
            <a:r>
              <a:rPr lang="hu-HU" altLang="hu-HU" sz="2400" b="1" baseline="-25000" dirty="0" smtClean="0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1</a:t>
            </a:r>
            <a:endParaRPr lang="hu-HU" altLang="hu-HU" sz="2400" b="1" baseline="-25000" dirty="0">
              <a:solidFill>
                <a:schemeClr val="tx2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85017" name="Text Box 26"/>
          <p:cNvSpPr txBox="1">
            <a:spLocks noChangeArrowheads="1"/>
          </p:cNvSpPr>
          <p:nvPr/>
        </p:nvSpPr>
        <p:spPr bwMode="auto">
          <a:xfrm>
            <a:off x="592138" y="53927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altLang="hu-HU">
              <a:cs typeface="Arial" charset="0"/>
            </a:endParaRPr>
          </a:p>
        </p:txBody>
      </p:sp>
      <p:sp>
        <p:nvSpPr>
          <p:cNvPr id="85018" name="Text Box 27"/>
          <p:cNvSpPr txBox="1">
            <a:spLocks noChangeArrowheads="1"/>
          </p:cNvSpPr>
          <p:nvPr/>
        </p:nvSpPr>
        <p:spPr bwMode="auto">
          <a:xfrm>
            <a:off x="684213" y="5516563"/>
            <a:ext cx="431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 i="1" dirty="0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r</a:t>
            </a:r>
            <a:r>
              <a:rPr lang="hu-HU" altLang="hu-HU" sz="2400" b="1" baseline="-25000" dirty="0" smtClean="0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2</a:t>
            </a:r>
            <a:endParaRPr lang="hu-HU" altLang="hu-HU" sz="2400" b="1" baseline="-25000" dirty="0">
              <a:solidFill>
                <a:schemeClr val="tx2"/>
              </a:solidFill>
              <a:latin typeface="Times New Roman" pitchFamily="18" charset="0"/>
              <a:cs typeface="Arial" charset="0"/>
            </a:endParaRPr>
          </a:p>
          <a:p>
            <a:pPr>
              <a:spcBef>
                <a:spcPct val="50000"/>
              </a:spcBef>
            </a:pPr>
            <a:endParaRPr lang="hu-HU" altLang="hu-HU" sz="2400" dirty="0">
              <a:solidFill>
                <a:srgbClr val="0066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85019" name="Text Box 28"/>
          <p:cNvSpPr txBox="1">
            <a:spLocks noChangeArrowheads="1"/>
          </p:cNvSpPr>
          <p:nvPr/>
        </p:nvSpPr>
        <p:spPr bwMode="auto">
          <a:xfrm>
            <a:off x="2627313" y="5516563"/>
            <a:ext cx="1296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>
                <a:solidFill>
                  <a:schemeClr val="accent1"/>
                </a:solidFill>
                <a:latin typeface="Times New Roman" pitchFamily="18" charset="0"/>
                <a:cs typeface="Arial" charset="0"/>
              </a:rPr>
              <a:t>IS</a:t>
            </a:r>
          </a:p>
        </p:txBody>
      </p:sp>
      <p:sp>
        <p:nvSpPr>
          <p:cNvPr id="85020" name="Line 29"/>
          <p:cNvSpPr>
            <a:spLocks noChangeShapeType="1"/>
          </p:cNvSpPr>
          <p:nvPr/>
        </p:nvSpPr>
        <p:spPr bwMode="auto">
          <a:xfrm flipV="1">
            <a:off x="1116013" y="1916113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5021" name="Line 30"/>
          <p:cNvSpPr>
            <a:spLocks noChangeShapeType="1"/>
          </p:cNvSpPr>
          <p:nvPr/>
        </p:nvSpPr>
        <p:spPr bwMode="auto">
          <a:xfrm>
            <a:off x="1116013" y="4292600"/>
            <a:ext cx="2735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5022" name="Line 31"/>
          <p:cNvSpPr>
            <a:spLocks noChangeShapeType="1"/>
          </p:cNvSpPr>
          <p:nvPr/>
        </p:nvSpPr>
        <p:spPr bwMode="auto">
          <a:xfrm flipV="1">
            <a:off x="1116013" y="4724400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5023" name="Line 32"/>
          <p:cNvSpPr>
            <a:spLocks noChangeShapeType="1"/>
          </p:cNvSpPr>
          <p:nvPr/>
        </p:nvSpPr>
        <p:spPr bwMode="auto">
          <a:xfrm flipV="1">
            <a:off x="1116013" y="1916113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5024" name="Line 33"/>
          <p:cNvSpPr>
            <a:spLocks noChangeShapeType="1"/>
          </p:cNvSpPr>
          <p:nvPr/>
        </p:nvSpPr>
        <p:spPr bwMode="auto">
          <a:xfrm>
            <a:off x="1116013" y="4292600"/>
            <a:ext cx="2735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5025" name="Line 34"/>
          <p:cNvSpPr>
            <a:spLocks noChangeShapeType="1"/>
          </p:cNvSpPr>
          <p:nvPr/>
        </p:nvSpPr>
        <p:spPr bwMode="auto">
          <a:xfrm>
            <a:off x="1116013" y="6381750"/>
            <a:ext cx="2808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5026" name="Line 35"/>
          <p:cNvSpPr>
            <a:spLocks noChangeShapeType="1"/>
          </p:cNvSpPr>
          <p:nvPr/>
        </p:nvSpPr>
        <p:spPr bwMode="auto">
          <a:xfrm flipV="1">
            <a:off x="1116013" y="4724400"/>
            <a:ext cx="0" cy="1657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5027" name="Line 36"/>
          <p:cNvSpPr>
            <a:spLocks noChangeShapeType="1"/>
          </p:cNvSpPr>
          <p:nvPr/>
        </p:nvSpPr>
        <p:spPr bwMode="auto">
          <a:xfrm flipV="1">
            <a:off x="1116013" y="1916113"/>
            <a:ext cx="0" cy="23764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5028" name="Line 37"/>
          <p:cNvSpPr>
            <a:spLocks noChangeShapeType="1"/>
          </p:cNvSpPr>
          <p:nvPr/>
        </p:nvSpPr>
        <p:spPr bwMode="auto">
          <a:xfrm>
            <a:off x="1116013" y="4292600"/>
            <a:ext cx="2735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5029" name="Line 38"/>
          <p:cNvSpPr>
            <a:spLocks noChangeShapeType="1"/>
          </p:cNvSpPr>
          <p:nvPr/>
        </p:nvSpPr>
        <p:spPr bwMode="auto">
          <a:xfrm flipH="1">
            <a:off x="2843213" y="3860800"/>
            <a:ext cx="2089150" cy="1728788"/>
          </a:xfrm>
          <a:prstGeom prst="line">
            <a:avLst/>
          </a:prstGeom>
          <a:noFill/>
          <a:ln w="9525">
            <a:solidFill>
              <a:srgbClr val="CCE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5030" name="Text Box 39"/>
          <p:cNvSpPr txBox="1">
            <a:spLocks noChangeArrowheads="1"/>
          </p:cNvSpPr>
          <p:nvPr/>
        </p:nvSpPr>
        <p:spPr bwMode="auto">
          <a:xfrm>
            <a:off x="3924300" y="640080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>
                <a:latin typeface="Times New Roman" pitchFamily="18" charset="0"/>
                <a:cs typeface="Arial" charset="0"/>
              </a:rPr>
              <a:t>Y</a:t>
            </a:r>
          </a:p>
        </p:txBody>
      </p:sp>
      <p:sp>
        <p:nvSpPr>
          <p:cNvPr id="85031" name="Text Box 40"/>
          <p:cNvSpPr txBox="1">
            <a:spLocks noChangeArrowheads="1"/>
          </p:cNvSpPr>
          <p:nvPr/>
        </p:nvSpPr>
        <p:spPr bwMode="auto">
          <a:xfrm>
            <a:off x="827088" y="4508500"/>
            <a:ext cx="576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 dirty="0">
                <a:latin typeface="Times New Roman" pitchFamily="18" charset="0"/>
                <a:cs typeface="Arial" charset="0"/>
              </a:rPr>
              <a:t>r</a:t>
            </a:r>
            <a:endParaRPr lang="hu-HU" altLang="hu-HU" sz="2400" b="1" baseline="-25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85032" name="Rectangle 41"/>
          <p:cNvSpPr>
            <a:spLocks noGrp="1" noChangeArrowheads="1"/>
          </p:cNvSpPr>
          <p:nvPr>
            <p:ph type="title"/>
          </p:nvPr>
        </p:nvSpPr>
        <p:spPr>
          <a:xfrm>
            <a:off x="251520" y="133370"/>
            <a:ext cx="8749605" cy="1216005"/>
          </a:xfrm>
        </p:spPr>
        <p:txBody>
          <a:bodyPr/>
          <a:lstStyle/>
          <a:p>
            <a:pPr eaLnBrk="1" hangingPunct="1"/>
            <a:r>
              <a:rPr lang="hu-HU" altLang="hu-HU" sz="2800" dirty="0" smtClean="0">
                <a:latin typeface="Times New Roman" pitchFamily="18" charset="0"/>
                <a:cs typeface="Times New Roman" pitchFamily="18" charset="0"/>
              </a:rPr>
              <a:t>Valójában </a:t>
            </a:r>
            <a:r>
              <a:rPr lang="hu-HU" altLang="hu-HU" sz="2800" b="1" dirty="0" smtClean="0">
                <a:latin typeface="Times New Roman" pitchFamily="18" charset="0"/>
                <a:cs typeface="Times New Roman" pitchFamily="18" charset="0"/>
              </a:rPr>
              <a:t>az egyensúly a kamatlábtól </a:t>
            </a:r>
            <a:r>
              <a:rPr lang="hu-HU" altLang="hu-HU" sz="2800" dirty="0" smtClean="0">
                <a:latin typeface="Times New Roman" pitchFamily="18" charset="0"/>
                <a:cs typeface="Times New Roman" pitchFamily="18" charset="0"/>
              </a:rPr>
              <a:t>is függ a beruházás miatt. Változó kamatláb mellett egy függvényt kapunk.</a:t>
            </a:r>
          </a:p>
        </p:txBody>
      </p:sp>
    </p:spTree>
    <p:extLst>
      <p:ext uri="{BB962C8B-B14F-4D97-AF65-F5344CB8AC3E}">
        <p14:creationId xmlns:p14="http://schemas.microsoft.com/office/powerpoint/2010/main" val="338147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</a:t>
            </a:r>
            <a:r>
              <a:rPr lang="hu-HU" dirty="0" err="1"/>
              <a:t>IS-görbe</a:t>
            </a:r>
            <a:r>
              <a:rPr lang="hu-HU" dirty="0"/>
              <a:t> a háromszektoros modellben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hu-HU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𝑧𝑌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𝑇𝑅</m:t>
                    </m:r>
                  </m:oMath>
                </a14:m>
                <a:r>
                  <a:rPr lang="hu-HU" dirty="0" smtClean="0"/>
                  <a:t>)+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hu-HU" dirty="0" err="1" smtClean="0"/>
                  <a:t>-ar</a:t>
                </a:r>
                <a:r>
                  <a:rPr lang="hu-HU" dirty="0" smtClean="0"/>
                  <a:t>+G</a:t>
                </a:r>
              </a:p>
              <a:p>
                <a:pPr marL="0" indent="0">
                  <a:buNone/>
                </a:pPr>
                <a:endParaRPr lang="hu-HU" dirty="0" smtClean="0"/>
              </a:p>
              <a:p>
                <a:endParaRPr lang="hu-HU" dirty="0"/>
              </a:p>
              <a:p>
                <a:endParaRPr lang="hu-HU" dirty="0" smtClean="0"/>
              </a:p>
              <a:p>
                <a:pPr lvl="8"/>
                <a:endParaRPr lang="hu-HU" sz="4000" i="1" dirty="0" smtClean="0">
                  <a:latin typeface="Cambria Math" panose="02040503050406030204" pitchFamily="18" charset="0"/>
                </a:endParaRPr>
              </a:p>
              <a:p>
                <a:pPr marL="3657600" lvl="8" indent="0">
                  <a:buNone/>
                </a:pPr>
                <a14:m>
                  <m:oMath xmlns:m="http://schemas.openxmlformats.org/officeDocument/2006/math">
                    <m:r>
                      <a:rPr lang="hu-HU" sz="40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hu-HU" sz="4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4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sz="400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m:rPr>
                        <m:sty m:val="p"/>
                      </m:rPr>
                      <a:rPr lang="hu-HU" sz="40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hu-HU" sz="40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hu-HU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hu-HU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hu-HU" sz="4000" dirty="0" smtClean="0"/>
                  <a:t>Y</a:t>
                </a:r>
                <a:endParaRPr lang="hu-HU" sz="4000" dirty="0"/>
              </a:p>
              <a:p>
                <a:pPr lvl="8"/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771328"/>
              </p:ext>
            </p:extLst>
          </p:nvPr>
        </p:nvGraphicFramePr>
        <p:xfrm>
          <a:off x="637258" y="2065372"/>
          <a:ext cx="6972300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8" name="Equation" r:id="rId4" imgW="2717640" imgH="419040" progId="Equation.DSMT4">
                  <p:embed/>
                </p:oleObj>
              </mc:Choice>
              <mc:Fallback>
                <p:oleObj name="Equation" r:id="rId4" imgW="2717640" imgH="41904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58" y="2065372"/>
                        <a:ext cx="6972300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439309"/>
              </p:ext>
            </p:extLst>
          </p:nvPr>
        </p:nvGraphicFramePr>
        <p:xfrm>
          <a:off x="663575" y="4881563"/>
          <a:ext cx="2068513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9" name="Equation" r:id="rId6" imgW="914400" imgH="279360" progId="Equation.DSMT4">
                  <p:embed/>
                </p:oleObj>
              </mc:Choice>
              <mc:Fallback>
                <p:oleObj name="Equation" r:id="rId6" imgW="9144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4881563"/>
                        <a:ext cx="2068513" cy="63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Kép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2732088" y="5046637"/>
            <a:ext cx="1391320" cy="343719"/>
          </a:xfrm>
          <a:prstGeom prst="rect">
            <a:avLst/>
          </a:prstGeom>
        </p:spPr>
      </p:pic>
      <p:cxnSp>
        <p:nvCxnSpPr>
          <p:cNvPr id="14" name="Egyenes összekötő nyíllal 13"/>
          <p:cNvCxnSpPr/>
          <p:nvPr/>
        </p:nvCxnSpPr>
        <p:spPr>
          <a:xfrm flipH="1">
            <a:off x="1403616" y="3032955"/>
            <a:ext cx="1008112" cy="2015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flipH="1">
            <a:off x="2031826" y="2996950"/>
            <a:ext cx="3312335" cy="2087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hu-HU" sz="2800" dirty="0" smtClean="0"/>
              <a:t>Egy háromszektoros gazdaságról a következő információk állnak a rendelkezésre: </a:t>
            </a:r>
          </a:p>
        </p:txBody>
      </p:sp>
      <p:sp>
        <p:nvSpPr>
          <p:cNvPr id="137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544914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z="2400" dirty="0"/>
              <a:t>A</a:t>
            </a:r>
            <a:r>
              <a:rPr lang="hu-HU" sz="2400" dirty="0" smtClean="0"/>
              <a:t> jövedelemtől független fogyasztás 1650, a fogyasztási határhajlandóság 75 %, a magánszektor beruházási függvénye I(r)=430-25r . A kormány áruvásárlásra 400 egységnyi jövedelmet költ, a költségvetés deficites, ennek mértéke 200. Jövedelemfüggő </a:t>
            </a:r>
            <a:r>
              <a:rPr lang="hu-HU" sz="2400" smtClean="0"/>
              <a:t>adó nincs.</a:t>
            </a:r>
            <a:endParaRPr lang="hu-HU" sz="2400" dirty="0" smtClean="0"/>
          </a:p>
          <a:p>
            <a:pPr marL="457200" indent="-457200" eaLnBrk="1" hangingPunct="1">
              <a:lnSpc>
                <a:spcPct val="90000"/>
              </a:lnSpc>
              <a:buFontTx/>
              <a:buAutoNum type="alphaLcPeriod"/>
            </a:pPr>
            <a:r>
              <a:rPr lang="hu-HU" sz="2400" dirty="0" smtClean="0"/>
              <a:t>Írja fel az </a:t>
            </a:r>
            <a:r>
              <a:rPr lang="hu-HU" sz="2400" dirty="0" err="1" smtClean="0"/>
              <a:t>IS-görbe</a:t>
            </a:r>
            <a:r>
              <a:rPr lang="hu-HU" sz="2400" dirty="0" smtClean="0"/>
              <a:t> egyenletét!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lphaLcPeriod"/>
            </a:pPr>
            <a:r>
              <a:rPr lang="hu-HU" sz="2400" dirty="0" smtClean="0"/>
              <a:t>Határozza meg az egyensúlyi jövedelem nagyságát  i=1 esetén!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lphaLcPeriod"/>
            </a:pPr>
            <a:r>
              <a:rPr lang="hu-HU" sz="2400" dirty="0" smtClean="0"/>
              <a:t>Tegyük fel, hogy a kormány az áruvásárlásra szánt kiadásait megduplázza, de a költségvetés korábbi egyenlegét megtartja. Mekkora lesz ebben az esetben a kiadási multiplikátor?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lphaLcPeriod"/>
            </a:pPr>
            <a:r>
              <a:rPr lang="hu-HU" sz="2400" dirty="0" smtClean="0"/>
              <a:t>Az előző pontban megemlített gazdaságpolitikai intézkedés hatására mennyivel változik az egyensúlyi jövedelem (a többi feltétel változatlansága mellett)? </a:t>
            </a:r>
          </a:p>
        </p:txBody>
      </p:sp>
    </p:spTree>
    <p:extLst>
      <p:ext uri="{BB962C8B-B14F-4D97-AF65-F5344CB8AC3E}">
        <p14:creationId xmlns:p14="http://schemas.microsoft.com/office/powerpoint/2010/main" val="1030236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kereslet összetevői.</a:t>
            </a:r>
          </a:p>
        </p:txBody>
      </p:sp>
      <p:sp>
        <p:nvSpPr>
          <p:cNvPr id="6553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Magánszektor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mtClean="0"/>
              <a:t>Fogyasztási kereslet (C)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mtClean="0"/>
              <a:t>Beruházási kereslet (I)</a:t>
            </a:r>
          </a:p>
        </p:txBody>
      </p:sp>
    </p:spTree>
    <p:extLst>
      <p:ext uri="{BB962C8B-B14F-4D97-AF65-F5344CB8AC3E}">
        <p14:creationId xmlns:p14="http://schemas.microsoft.com/office/powerpoint/2010/main" val="287173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382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T-Tr-G=-200</a:t>
            </a:r>
          </a:p>
          <a:p>
            <a:pPr eaLnBrk="1" hangingPunct="1"/>
            <a:r>
              <a:rPr lang="hu-HU" smtClean="0"/>
              <a:t>T-Tr-400=-200</a:t>
            </a:r>
          </a:p>
          <a:p>
            <a:pPr eaLnBrk="1" hangingPunct="1"/>
            <a:r>
              <a:rPr lang="hu-HU" smtClean="0"/>
              <a:t>T-Tr=200</a:t>
            </a:r>
          </a:p>
          <a:p>
            <a:pPr eaLnBrk="1" hangingPunct="1"/>
            <a:r>
              <a:rPr lang="hu-HU" smtClean="0"/>
              <a:t>Y=C+I+G</a:t>
            </a:r>
          </a:p>
          <a:p>
            <a:pPr eaLnBrk="1" hangingPunct="1"/>
            <a:r>
              <a:rPr lang="hu-HU" smtClean="0"/>
              <a:t>Y=1650+0,75(Y-200)+430-25r+400</a:t>
            </a:r>
          </a:p>
          <a:p>
            <a:pPr eaLnBrk="1" hangingPunct="1"/>
            <a:r>
              <a:rPr lang="hu-HU" smtClean="0"/>
              <a:t>Y=9320-100r</a:t>
            </a:r>
          </a:p>
        </p:txBody>
      </p:sp>
    </p:spTree>
    <p:extLst>
      <p:ext uri="{BB962C8B-B14F-4D97-AF65-F5344CB8AC3E}">
        <p14:creationId xmlns:p14="http://schemas.microsoft.com/office/powerpoint/2010/main" val="25361990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39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r=1</a:t>
            </a:r>
          </a:p>
          <a:p>
            <a:pPr eaLnBrk="1" hangingPunct="1"/>
            <a:r>
              <a:rPr lang="hu-HU" smtClean="0"/>
              <a:t>Y=9320-100</a:t>
            </a:r>
          </a:p>
          <a:p>
            <a:pPr eaLnBrk="1" hangingPunct="1"/>
            <a:r>
              <a:rPr lang="hu-HU" smtClean="0"/>
              <a:t>Y=9220</a:t>
            </a:r>
          </a:p>
        </p:txBody>
      </p:sp>
    </p:spTree>
    <p:extLst>
      <p:ext uri="{BB962C8B-B14F-4D97-AF65-F5344CB8AC3E}">
        <p14:creationId xmlns:p14="http://schemas.microsoft.com/office/powerpoint/2010/main" val="38928351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40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kormányzati vásárlások multiplikátora 1/0,25=4</a:t>
            </a:r>
          </a:p>
          <a:p>
            <a:pPr eaLnBrk="1" hangingPunct="1"/>
            <a:r>
              <a:rPr lang="hu-HU" smtClean="0"/>
              <a:t>Az adómultiplikátor -0,75/0,25=-3</a:t>
            </a:r>
          </a:p>
          <a:p>
            <a:pPr eaLnBrk="1" hangingPunct="1"/>
            <a:r>
              <a:rPr lang="hu-HU" smtClean="0"/>
              <a:t>Mivel az adó változása és a kormányzati áruvásárlás változása megegyezik, ezért a vizsgált intézkedésre egységnyi multiplikátorhatás érvényes.</a:t>
            </a:r>
          </a:p>
        </p:txBody>
      </p:sp>
    </p:spTree>
    <p:extLst>
      <p:ext uri="{BB962C8B-B14F-4D97-AF65-F5344CB8AC3E}">
        <p14:creationId xmlns:p14="http://schemas.microsoft.com/office/powerpoint/2010/main" val="11147336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sp>
        <p:nvSpPr>
          <p:cNvPr id="141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mtClean="0">
                <a:cs typeface="Arial" charset="0"/>
              </a:rPr>
              <a:t>Δ</a:t>
            </a:r>
            <a:r>
              <a:rPr lang="hu-HU" smtClean="0">
                <a:cs typeface="Arial" charset="0"/>
              </a:rPr>
              <a:t>Y=(1/(1-</a:t>
            </a:r>
            <a:r>
              <a:rPr lang="en-US" smtClean="0">
                <a:cs typeface="Arial" charset="0"/>
              </a:rPr>
              <a:t>ĉ</a:t>
            </a:r>
            <a:r>
              <a:rPr lang="hu-HU" smtClean="0">
                <a:cs typeface="Arial" charset="0"/>
              </a:rPr>
              <a:t>)) </a:t>
            </a:r>
            <a:r>
              <a:rPr lang="el-GR" smtClean="0">
                <a:cs typeface="Arial" charset="0"/>
              </a:rPr>
              <a:t>Δ</a:t>
            </a:r>
            <a:r>
              <a:rPr lang="hu-HU" smtClean="0">
                <a:cs typeface="Arial" charset="0"/>
              </a:rPr>
              <a:t>G- (</a:t>
            </a:r>
            <a:r>
              <a:rPr lang="en-US" smtClean="0">
                <a:cs typeface="Arial" charset="0"/>
              </a:rPr>
              <a:t>ĉ</a:t>
            </a:r>
            <a:r>
              <a:rPr lang="hu-HU" smtClean="0">
                <a:cs typeface="Arial" charset="0"/>
              </a:rPr>
              <a:t> /(1-</a:t>
            </a:r>
            <a:r>
              <a:rPr lang="en-US" smtClean="0">
                <a:cs typeface="Arial" charset="0"/>
              </a:rPr>
              <a:t>ĉ</a:t>
            </a:r>
            <a:r>
              <a:rPr lang="hu-HU" smtClean="0">
                <a:cs typeface="Arial" charset="0"/>
              </a:rPr>
              <a:t>)) </a:t>
            </a:r>
            <a:r>
              <a:rPr lang="el-GR" smtClean="0">
                <a:cs typeface="Arial" charset="0"/>
              </a:rPr>
              <a:t>Δ</a:t>
            </a:r>
            <a:r>
              <a:rPr lang="hu-HU" smtClean="0">
                <a:cs typeface="Arial" charset="0"/>
              </a:rPr>
              <a:t>T=</a:t>
            </a:r>
          </a:p>
          <a:p>
            <a:pPr eaLnBrk="1" hangingPunct="1"/>
            <a:r>
              <a:rPr lang="hu-HU" smtClean="0">
                <a:cs typeface="Arial" charset="0"/>
              </a:rPr>
              <a:t>4(400)-3(400)=400</a:t>
            </a:r>
          </a:p>
          <a:p>
            <a:pPr eaLnBrk="1" hangingPunct="1"/>
            <a:r>
              <a:rPr lang="hu-HU" smtClean="0">
                <a:cs typeface="Arial" charset="0"/>
              </a:rPr>
              <a:t>A jövedelem a kormányzati vásárlások nagyságával nőtt.</a:t>
            </a:r>
            <a:endParaRPr lang="en-US" smtClean="0">
              <a:cs typeface="Arial" charset="0"/>
            </a:endParaRPr>
          </a:p>
          <a:p>
            <a:pPr eaLnBrk="1" hangingPunct="1"/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98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 fogyasztási függvény</a:t>
            </a:r>
          </a:p>
        </p:txBody>
      </p:sp>
      <p:sp>
        <p:nvSpPr>
          <p:cNvPr id="66562" name="Line 3"/>
          <p:cNvSpPr>
            <a:spLocks noChangeShapeType="1"/>
          </p:cNvSpPr>
          <p:nvPr/>
        </p:nvSpPr>
        <p:spPr bwMode="auto">
          <a:xfrm>
            <a:off x="1219200" y="6019800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66563" name="Line 4"/>
          <p:cNvSpPr>
            <a:spLocks noChangeShapeType="1"/>
          </p:cNvSpPr>
          <p:nvPr/>
        </p:nvSpPr>
        <p:spPr bwMode="auto">
          <a:xfrm flipV="1">
            <a:off x="1219200" y="2057400"/>
            <a:ext cx="0" cy="396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66564" name="Text Box 5"/>
          <p:cNvSpPr txBox="1">
            <a:spLocks noChangeArrowheads="1"/>
          </p:cNvSpPr>
          <p:nvPr/>
        </p:nvSpPr>
        <p:spPr bwMode="auto">
          <a:xfrm>
            <a:off x="8153400" y="59436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>
                <a:latin typeface="Times New Roman" pitchFamily="18" charset="0"/>
              </a:rPr>
              <a:t>Y</a:t>
            </a:r>
          </a:p>
        </p:txBody>
      </p:sp>
      <p:sp>
        <p:nvSpPr>
          <p:cNvPr id="66565" name="Text Box 6"/>
          <p:cNvSpPr txBox="1">
            <a:spLocks noChangeArrowheads="1"/>
          </p:cNvSpPr>
          <p:nvPr/>
        </p:nvSpPr>
        <p:spPr bwMode="auto">
          <a:xfrm>
            <a:off x="762000" y="1752600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>
                <a:latin typeface="Times New Roman" pitchFamily="18" charset="0"/>
              </a:rPr>
              <a:t>C</a:t>
            </a:r>
          </a:p>
        </p:txBody>
      </p:sp>
      <p:sp>
        <p:nvSpPr>
          <p:cNvPr id="66566" name="Arc 7"/>
          <p:cNvSpPr>
            <a:spLocks/>
          </p:cNvSpPr>
          <p:nvPr/>
        </p:nvSpPr>
        <p:spPr bwMode="auto">
          <a:xfrm rot="10763821" flipV="1">
            <a:off x="1219200" y="2667000"/>
            <a:ext cx="5105400" cy="3352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66567" name="Text Box 8"/>
          <p:cNvSpPr txBox="1">
            <a:spLocks noChangeArrowheads="1"/>
          </p:cNvSpPr>
          <p:nvPr/>
        </p:nvSpPr>
        <p:spPr bwMode="auto">
          <a:xfrm>
            <a:off x="4876800" y="30480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600" b="1">
                <a:latin typeface="Times New Roman" pitchFamily="18" charset="0"/>
              </a:rPr>
              <a:t>C=f(Y)</a:t>
            </a:r>
          </a:p>
        </p:txBody>
      </p:sp>
      <p:sp>
        <p:nvSpPr>
          <p:cNvPr id="66568" name="Text Box 9"/>
          <p:cNvSpPr txBox="1">
            <a:spLocks noChangeArrowheads="1"/>
          </p:cNvSpPr>
          <p:nvPr/>
        </p:nvSpPr>
        <p:spPr bwMode="auto">
          <a:xfrm>
            <a:off x="2915817" y="4053102"/>
            <a:ext cx="55423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400" dirty="0">
                <a:latin typeface="Times New Roman" pitchFamily="18" charset="0"/>
              </a:rPr>
              <a:t>A fogyasztás a jövedelem növekedésével nő, de csökkenő ütemben</a:t>
            </a:r>
          </a:p>
          <a:p>
            <a:r>
              <a:rPr lang="hu-HU" sz="2400" dirty="0">
                <a:latin typeface="Times New Roman" pitchFamily="18" charset="0"/>
              </a:rPr>
              <a:t>(</a:t>
            </a:r>
            <a:r>
              <a:rPr lang="hu-HU" sz="2400" dirty="0" smtClean="0">
                <a:latin typeface="Times New Roman" pitchFamily="18" charset="0"/>
              </a:rPr>
              <a:t>Csökken </a:t>
            </a:r>
            <a:r>
              <a:rPr lang="hu-HU" sz="2400" dirty="0">
                <a:latin typeface="Times New Roman" pitchFamily="18" charset="0"/>
              </a:rPr>
              <a:t>a fogyasztási határhajlandóság)</a:t>
            </a:r>
          </a:p>
        </p:txBody>
      </p:sp>
    </p:spTree>
    <p:extLst>
      <p:ext uri="{BB962C8B-B14F-4D97-AF65-F5344CB8AC3E}">
        <p14:creationId xmlns:p14="http://schemas.microsoft.com/office/powerpoint/2010/main" val="298563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01FA9-89A7-4C65-B410-91245B15E878}" type="slidenum">
              <a:rPr lang="hu-HU" altLang="hu-HU"/>
              <a:pPr>
                <a:defRPr/>
              </a:pPr>
              <a:t>7</a:t>
            </a:fld>
            <a:endParaRPr lang="hu-HU" altLang="hu-HU"/>
          </a:p>
        </p:txBody>
      </p:sp>
      <p:sp>
        <p:nvSpPr>
          <p:cNvPr id="22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4000" b="1" smtClean="0"/>
              <a:t>Lineáris fogyasztási függvény</a:t>
            </a:r>
            <a:endParaRPr lang="hu-HU" altLang="hu-HU" sz="4000" smtClean="0"/>
          </a:p>
        </p:txBody>
      </p:sp>
      <p:sp>
        <p:nvSpPr>
          <p:cNvPr id="225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72400" cy="3845024"/>
          </a:xfrm>
        </p:spPr>
        <p:txBody>
          <a:bodyPr/>
          <a:lstStyle/>
          <a:p>
            <a:r>
              <a:rPr lang="hu-HU" altLang="hu-HU" sz="2800" b="1" i="1" dirty="0" smtClean="0"/>
              <a:t>Abszolút jövedelem hipotézis</a:t>
            </a:r>
          </a:p>
          <a:p>
            <a:r>
              <a:rPr lang="hu-HU" altLang="hu-HU" sz="2800" dirty="0" smtClean="0"/>
              <a:t>A mindenkori fogyasztás csak az adott időszak rendelkezésre álló  jövedelmétől függ</a:t>
            </a:r>
          </a:p>
          <a:p>
            <a:r>
              <a:rPr lang="hu-HU" altLang="hu-HU" sz="2800" b="1" dirty="0" smtClean="0"/>
              <a:t>A fogyasztási függvény: </a:t>
            </a:r>
          </a:p>
          <a:p>
            <a:pPr lvl="1"/>
            <a:r>
              <a:rPr lang="hu-HU" altLang="hu-HU" dirty="0" smtClean="0"/>
              <a:t>Minden tervezett jövedelemhez a tervezett fogyasztást rendeli hozzá, azaz:</a:t>
            </a:r>
          </a:p>
        </p:txBody>
      </p:sp>
      <p:graphicFrame>
        <p:nvGraphicFramePr>
          <p:cNvPr id="22551" name="Object 2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2029457"/>
              </p:ext>
            </p:extLst>
          </p:nvPr>
        </p:nvGraphicFramePr>
        <p:xfrm>
          <a:off x="2045645" y="4773711"/>
          <a:ext cx="477202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Equation" r:id="rId3" imgW="1282700" imgH="228600" progId="Equation.3">
                  <p:embed/>
                </p:oleObj>
              </mc:Choice>
              <mc:Fallback>
                <p:oleObj name="Equation" r:id="rId3" imgW="1282700" imgH="228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5645" y="4773711"/>
                        <a:ext cx="4772025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482410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546961-6E9C-4644-B13A-09D9F9954ECB}" type="slidenum">
              <a:rPr lang="hu-HU" altLang="hu-HU"/>
              <a:pPr>
                <a:defRPr/>
              </a:pPr>
              <a:t>8</a:t>
            </a:fld>
            <a:endParaRPr lang="hu-HU" altLang="hu-HU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4000" b="1" smtClean="0"/>
              <a:t>Lineáris fogyasztási függvény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 altLang="hu-HU" smtClean="0"/>
              <a:t> </a:t>
            </a:r>
          </a:p>
        </p:txBody>
      </p:sp>
      <p:sp>
        <p:nvSpPr>
          <p:cNvPr id="23578" name="Rectangle 4"/>
          <p:cNvSpPr>
            <a:spLocks noChangeArrowheads="1"/>
          </p:cNvSpPr>
          <p:nvPr/>
        </p:nvSpPr>
        <p:spPr bwMode="auto">
          <a:xfrm>
            <a:off x="0" y="0"/>
            <a:ext cx="22034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u-HU" altLang="hu-HU" sz="1100">
                <a:cs typeface="Times New Roman" pitchFamily="18" charset="0"/>
              </a:rPr>
              <a:t> </a:t>
            </a:r>
            <a:endParaRPr lang="hu-HU" altLang="hu-HU" sz="1400"/>
          </a:p>
          <a:p>
            <a:pPr eaLnBrk="0" hangingPunct="0"/>
            <a:r>
              <a:rPr lang="hu-HU" altLang="hu-HU" sz="1100">
                <a:cs typeface="Times New Roman" pitchFamily="18" charset="0"/>
              </a:rPr>
              <a:t>                                 	     </a:t>
            </a:r>
            <a:endParaRPr lang="hu-HU" altLang="hu-HU" sz="1400"/>
          </a:p>
          <a:p>
            <a:pPr eaLnBrk="0" hangingPunct="0"/>
            <a:endParaRPr lang="hu-HU" altLang="hu-HU"/>
          </a:p>
        </p:txBody>
      </p:sp>
      <p:sp>
        <p:nvSpPr>
          <p:cNvPr id="23579" name="Line 5"/>
          <p:cNvSpPr>
            <a:spLocks noChangeShapeType="1"/>
          </p:cNvSpPr>
          <p:nvPr/>
        </p:nvSpPr>
        <p:spPr bwMode="auto">
          <a:xfrm flipV="1">
            <a:off x="1476375" y="1700213"/>
            <a:ext cx="0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3580" name="Line 6"/>
          <p:cNvSpPr>
            <a:spLocks noChangeShapeType="1"/>
          </p:cNvSpPr>
          <p:nvPr/>
        </p:nvSpPr>
        <p:spPr bwMode="auto">
          <a:xfrm>
            <a:off x="1258888" y="5589588"/>
            <a:ext cx="7273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00711" name="Line 7"/>
          <p:cNvSpPr>
            <a:spLocks noChangeShapeType="1"/>
          </p:cNvSpPr>
          <p:nvPr/>
        </p:nvSpPr>
        <p:spPr bwMode="auto">
          <a:xfrm flipV="1">
            <a:off x="1474788" y="2301875"/>
            <a:ext cx="6337300" cy="24479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00713" name="Text Box 9"/>
          <p:cNvSpPr txBox="1">
            <a:spLocks noChangeArrowheads="1"/>
          </p:cNvSpPr>
          <p:nvPr/>
        </p:nvSpPr>
        <p:spPr bwMode="auto">
          <a:xfrm>
            <a:off x="7308850" y="234950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/>
              <a:t>C(Y)</a:t>
            </a:r>
            <a:endParaRPr lang="hu-HU" altLang="hu-HU" sz="2400" b="1" baseline="-25000"/>
          </a:p>
        </p:txBody>
      </p:sp>
      <p:sp>
        <p:nvSpPr>
          <p:cNvPr id="23583" name="Text Box 10"/>
          <p:cNvSpPr txBox="1">
            <a:spLocks noChangeArrowheads="1"/>
          </p:cNvSpPr>
          <p:nvPr/>
        </p:nvSpPr>
        <p:spPr bwMode="auto">
          <a:xfrm>
            <a:off x="7956550" y="4941888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/>
              <a:t>Y</a:t>
            </a:r>
            <a:endParaRPr lang="hu-HU" altLang="hu-HU" sz="2400" b="1" baseline="-25000"/>
          </a:p>
        </p:txBody>
      </p:sp>
      <p:sp>
        <p:nvSpPr>
          <p:cNvPr id="23584" name="Text Box 11"/>
          <p:cNvSpPr txBox="1">
            <a:spLocks noChangeArrowheads="1"/>
          </p:cNvSpPr>
          <p:nvPr/>
        </p:nvSpPr>
        <p:spPr bwMode="auto">
          <a:xfrm>
            <a:off x="1619250" y="1844675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/>
              <a:t>C</a:t>
            </a:r>
            <a:endParaRPr lang="hu-HU" altLang="hu-HU" sz="2400" b="1" baseline="-25000"/>
          </a:p>
        </p:txBody>
      </p:sp>
      <p:graphicFrame>
        <p:nvGraphicFramePr>
          <p:cNvPr id="23574" name="Object 22"/>
          <p:cNvGraphicFramePr>
            <a:graphicFrameLocks noChangeAspect="1"/>
          </p:cNvGraphicFramePr>
          <p:nvPr/>
        </p:nvGraphicFramePr>
        <p:xfrm>
          <a:off x="900113" y="4441825"/>
          <a:ext cx="576262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2" name="Equation" r:id="rId3" imgW="190500" imgH="228600" progId="Equation.3">
                  <p:embed/>
                </p:oleObj>
              </mc:Choice>
              <mc:Fallback>
                <p:oleObj name="Equation" r:id="rId3" imgW="190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441825"/>
                        <a:ext cx="576262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52214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0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/>
      <p:bldP spid="200707" grpId="0" build="p" bldLvl="5"/>
      <p:bldP spid="200711" grpId="0" animBg="1"/>
      <p:bldP spid="2007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F68A0-0566-400E-B4C0-CCF098BFE9A8}" type="slidenum">
              <a:rPr lang="hu-HU" altLang="hu-HU"/>
              <a:pPr>
                <a:defRPr/>
              </a:pPr>
              <a:t>9</a:t>
            </a:fld>
            <a:endParaRPr lang="hu-HU" altLang="hu-HU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4363" y="211474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hu-HU" altLang="hu-HU" sz="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hu-HU" altLang="hu-HU" sz="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4810125" cy="4997450"/>
          </a:xfrm>
        </p:spPr>
        <p:txBody>
          <a:bodyPr/>
          <a:lstStyle/>
          <a:p>
            <a:pPr>
              <a:defRPr/>
            </a:pPr>
            <a:endParaRPr lang="hu-HU" altLang="hu-HU" sz="2400" b="1" dirty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hu-HU" altLang="hu-HU" sz="2400" b="1" dirty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hu-HU" altLang="hu-HU" sz="2400" b="1" dirty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hu-HU" altLang="hu-HU" sz="2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hu-HU" altLang="hu-H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fogyasztási </a:t>
            </a:r>
            <a:r>
              <a:rPr lang="hu-HU" altLang="hu-HU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határhatárhajlandóság</a:t>
            </a:r>
            <a:r>
              <a:rPr lang="hu-HU" altLang="hu-H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u-HU" altLang="hu-H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hu-HU" altLang="hu-HU" sz="2400" dirty="0"/>
              <a:t> megmutatja, hogy mennyivel nőnek a tervezett fogyasztási kiadások, ha </a:t>
            </a:r>
            <a:r>
              <a:rPr lang="hu-HU" altLang="hu-HU" sz="2400" dirty="0" smtClean="0"/>
              <a:t>a </a:t>
            </a:r>
            <a:r>
              <a:rPr lang="hu-HU" altLang="hu-HU" sz="2400" dirty="0"/>
              <a:t>jövedelem egy egységgel </a:t>
            </a:r>
            <a:r>
              <a:rPr lang="hu-HU" altLang="hu-HU" sz="2400" dirty="0" smtClean="0"/>
              <a:t>nő</a:t>
            </a:r>
            <a:endParaRPr lang="hu-HU" altLang="hu-HU" sz="2400" dirty="0"/>
          </a:p>
          <a:p>
            <a:pPr>
              <a:defRPr/>
            </a:pPr>
            <a:endParaRPr lang="hu-HU" altLang="hu-HU" sz="2400" dirty="0"/>
          </a:p>
        </p:txBody>
      </p:sp>
      <p:graphicFrame>
        <p:nvGraphicFramePr>
          <p:cNvPr id="24620" name="Object 44"/>
          <p:cNvGraphicFramePr>
            <a:graphicFrameLocks noGrp="1" noChangeAspect="1"/>
          </p:cNvGraphicFramePr>
          <p:nvPr>
            <p:ph sz="half" idx="2"/>
          </p:nvPr>
        </p:nvGraphicFramePr>
        <p:xfrm>
          <a:off x="6227763" y="2636838"/>
          <a:ext cx="2592387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4" name="Equation" r:id="rId3" imgW="495085" imgH="393529" progId="Equation.3">
                  <p:embed/>
                </p:oleObj>
              </mc:Choice>
              <mc:Fallback>
                <p:oleObj name="Equation" r:id="rId3" imgW="495085" imgH="393529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636838"/>
                        <a:ext cx="2592387" cy="206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1734" name="Text Box 6"/>
          <p:cNvSpPr txBox="1">
            <a:spLocks noChangeArrowheads="1"/>
          </p:cNvSpPr>
          <p:nvPr/>
        </p:nvSpPr>
        <p:spPr bwMode="auto">
          <a:xfrm>
            <a:off x="1331913" y="1484313"/>
            <a:ext cx="3960812" cy="1200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 altLang="hu-HU" sz="2400" b="1" u="sng" dirty="0"/>
              <a:t>autonóm fogyasztás</a:t>
            </a:r>
            <a:r>
              <a:rPr lang="hu-HU" altLang="hu-HU" sz="2400" b="1" dirty="0"/>
              <a:t> (   ):</a:t>
            </a:r>
            <a:r>
              <a:rPr lang="hu-HU" altLang="hu-HU" sz="2400" dirty="0"/>
              <a:t> a fogyasztás jövedelemtől független része. </a:t>
            </a:r>
          </a:p>
        </p:txBody>
      </p:sp>
      <p:graphicFrame>
        <p:nvGraphicFramePr>
          <p:cNvPr id="24621" name="Object 45"/>
          <p:cNvGraphicFramePr>
            <a:graphicFrameLocks noChangeAspect="1"/>
          </p:cNvGraphicFramePr>
          <p:nvPr/>
        </p:nvGraphicFramePr>
        <p:xfrm>
          <a:off x="4500563" y="1566863"/>
          <a:ext cx="3587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5" name="Equation" r:id="rId5" imgW="190500" imgH="228600" progId="Equation.3">
                  <p:embed/>
                </p:oleObj>
              </mc:Choice>
              <mc:Fallback>
                <p:oleObj name="Equation" r:id="rId5" imgW="190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1566863"/>
                        <a:ext cx="35877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636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/>
      <p:bldP spid="201731" grpId="0" build="p" bldLvl="5"/>
      <p:bldP spid="201734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3223</TotalTime>
  <Words>1700</Words>
  <Application>Microsoft Office PowerPoint</Application>
  <PresentationFormat>Diavetítés a képernyőre (4:3 oldalarány)</PresentationFormat>
  <Paragraphs>331</Paragraphs>
  <Slides>53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53</vt:i4>
      </vt:variant>
    </vt:vector>
  </HeadingPairs>
  <TitlesOfParts>
    <vt:vector size="62" baseType="lpstr">
      <vt:lpstr>Arial</vt:lpstr>
      <vt:lpstr>Calibri</vt:lpstr>
      <vt:lpstr>Cambria Math</vt:lpstr>
      <vt:lpstr>Times New Roman</vt:lpstr>
      <vt:lpstr>Wingdings</vt:lpstr>
      <vt:lpstr>Wingdings 3</vt:lpstr>
      <vt:lpstr>Office-téma</vt:lpstr>
      <vt:lpstr>Equation</vt:lpstr>
      <vt:lpstr>Egyenlet</vt:lpstr>
      <vt:lpstr>IS-LM, AS-AD modell</vt:lpstr>
      <vt:lpstr>Neoklasszikus és keynesi modell</vt:lpstr>
      <vt:lpstr>A keynesiánus árupiac</vt:lpstr>
      <vt:lpstr>PowerPoint bemutató</vt:lpstr>
      <vt:lpstr>A kereslet összetevői.</vt:lpstr>
      <vt:lpstr>A fogyasztási függvény</vt:lpstr>
      <vt:lpstr>Lineáris fogyasztási függvény</vt:lpstr>
      <vt:lpstr>Lineáris fogyasztási függvény</vt:lpstr>
      <vt:lpstr>.</vt:lpstr>
      <vt:lpstr>A megtakarítási függvény</vt:lpstr>
      <vt:lpstr>C és S kapcsolata</vt:lpstr>
      <vt:lpstr>Fogyasztás (C) és megtakarítás (S) kapcsolata</vt:lpstr>
      <vt:lpstr>Beruházási kereslet</vt:lpstr>
      <vt:lpstr>Beruházási kereslet (I)</vt:lpstr>
      <vt:lpstr>Javuló profitvárakozások</vt:lpstr>
      <vt:lpstr>A lineáris beruházási függvény</vt:lpstr>
      <vt:lpstr>Árupiaci egyensúly kétszereplős gazdaságban</vt:lpstr>
      <vt:lpstr>Az egyensúlyi jövedelem meghatározása a kereslet (AD) által</vt:lpstr>
      <vt:lpstr>A kereslet növelése (pl. ΔI)</vt:lpstr>
      <vt:lpstr>Multiplikátor hatás</vt:lpstr>
      <vt:lpstr>A multiplikátor egynél nagyobb</vt:lpstr>
      <vt:lpstr>Egyszerű kiadási multiplikátor: </vt:lpstr>
      <vt:lpstr>Az árupiaci kereslet= C+I</vt:lpstr>
      <vt:lpstr>Árupiaci egyensúly háromszektoros gazdaságban</vt:lpstr>
      <vt:lpstr>Az egyensúlyi jövedelem meghatározása a kereslet (AD) által</vt:lpstr>
      <vt:lpstr>A kereslet növelése (pl. ΔG)</vt:lpstr>
      <vt:lpstr>Módosul a fogyasztási és megtakarítási függvény és megjelenik az állami saját kereslet</vt:lpstr>
      <vt:lpstr>C(YD) és S(YD) eltolódása</vt:lpstr>
      <vt:lpstr>Multiplikátorok a háromszektoros gazdaságban:</vt:lpstr>
      <vt:lpstr>.</vt:lpstr>
      <vt:lpstr>Multiplikátorok</vt:lpstr>
      <vt:lpstr>.</vt:lpstr>
      <vt:lpstr>Következtetések:</vt:lpstr>
      <vt:lpstr>Havelmo tétel</vt:lpstr>
      <vt:lpstr>Jövedelemfüggő adó bekapcsolása</vt:lpstr>
      <vt:lpstr>A fogyasztási függvény meredeksége csökken a jövedelemfüggő adó hatására </vt:lpstr>
      <vt:lpstr>Az egyensúlyi jövedelem meghatározása</vt:lpstr>
      <vt:lpstr>Multiplikátor</vt:lpstr>
      <vt:lpstr>G hatása</vt:lpstr>
      <vt:lpstr>Gyakorló feladat</vt:lpstr>
      <vt:lpstr>PowerPoint bemutató</vt:lpstr>
      <vt:lpstr>PowerPoint bemutató</vt:lpstr>
      <vt:lpstr>PowerPoint bemutató</vt:lpstr>
      <vt:lpstr>Egy makrogazdaságról a következő adatok állnak rendelkezésre:</vt:lpstr>
      <vt:lpstr>PowerPoint bemutató</vt:lpstr>
      <vt:lpstr>PowerPoint bemutató</vt:lpstr>
      <vt:lpstr>Valójában az egyensúly a kamatlábtól is függ a beruházás miatt. Változó kamatláb mellett egy függvényt kapunk.</vt:lpstr>
      <vt:lpstr>Az IS-görbe a háromszektoros modellben</vt:lpstr>
      <vt:lpstr>Egy háromszektoros gazdaságról a következő információk állnak a rendelkezésre: 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155</cp:revision>
  <dcterms:created xsi:type="dcterms:W3CDTF">2011-12-06T13:04:46Z</dcterms:created>
  <dcterms:modified xsi:type="dcterms:W3CDTF">2019-11-20T12:44:22Z</dcterms:modified>
</cp:coreProperties>
</file>